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262" r:id="rId2"/>
    <p:sldId id="258" r:id="rId3"/>
    <p:sldId id="264" r:id="rId4"/>
    <p:sldId id="300" r:id="rId5"/>
    <p:sldId id="301" r:id="rId6"/>
    <p:sldId id="302" r:id="rId7"/>
    <p:sldId id="310" r:id="rId8"/>
    <p:sldId id="304" r:id="rId9"/>
    <p:sldId id="312" r:id="rId10"/>
    <p:sldId id="311" r:id="rId11"/>
    <p:sldId id="283" r:id="rId12"/>
    <p:sldId id="284" r:id="rId13"/>
    <p:sldId id="281" r:id="rId14"/>
    <p:sldId id="271" r:id="rId15"/>
    <p:sldId id="273" r:id="rId16"/>
    <p:sldId id="307" r:id="rId17"/>
  </p:sldIdLst>
  <p:sldSz cx="12192000" cy="6858000"/>
  <p:notesSz cx="6858000" cy="9144000"/>
  <p:embeddedFontLst>
    <p:embeddedFont>
      <p:font typeface="맑은 고딕" panose="020B0503020000020004" pitchFamily="50" charset="-127"/>
      <p:regular r:id="rId20"/>
      <p:bold r:id="rId21"/>
    </p:embeddedFont>
    <p:embeddedFont>
      <p:font typeface="배달의민족 도현" panose="020B0600000101010101" pitchFamily="50" charset="-127"/>
      <p:regular r:id="rId22"/>
    </p:embeddedFont>
    <p:embeddedFont>
      <p:font typeface="배달의민족 한나체 Pro" panose="020B0600000101010101" pitchFamily="50" charset="-127"/>
      <p:regular r:id="rId2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김지웅(2015180007)" initials="김" lastIdx="1" clrIdx="0">
    <p:extLst>
      <p:ext uri="{19B8F6BF-5375-455C-9EA6-DF929625EA0E}">
        <p15:presenceInfo xmlns:p15="http://schemas.microsoft.com/office/powerpoint/2012/main" userId="김지웅(2015180007)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50100"/>
    <a:srgbClr val="F4F4F4"/>
    <a:srgbClr val="3D91E4"/>
    <a:srgbClr val="3DC147"/>
    <a:srgbClr val="FDD910"/>
    <a:srgbClr val="CC9900"/>
    <a:srgbClr val="F24444"/>
    <a:srgbClr val="706C6D"/>
    <a:srgbClr val="DFC177"/>
    <a:srgbClr val="F4311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44" y="3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ko-KR" altLang="en-US"/>
              <a:t>ㅁㄴㅇㅁㄴㅇㅁㄴㅁㄴㄹㅋㅌㅍ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EE03E4-5282-47CF-86BB-BC31C0505733}" type="datetimeFigureOut">
              <a:rPr lang="ko-KR" altLang="en-US" smtClean="0"/>
              <a:t>2020-11-29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F90C30-5FD4-491B-A2EC-B1D6754DE0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627146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ko-KR" altLang="en-US"/>
              <a:t>ㅁㄴㅇㅁㄴㅇㅁㄴㅁㄴㄹㅋㅌㅍ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0A70B7-A475-42A6-934A-FA820E6A45BE}" type="datetimeFigureOut">
              <a:rPr lang="ko-KR" altLang="en-US" smtClean="0"/>
              <a:t>2020-11-29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6FA9E5-14C9-4415-9C2A-C840665650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444373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8FDCD1-A38F-41E6-9DEF-15AEB84BAEE1}" type="datetime1">
              <a:rPr lang="ko-KR" altLang="en-US" smtClean="0"/>
              <a:t>2020-11-29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D5DB9-D65E-4BD5-BFD1-9816D26FC0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3021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33991-CEF9-45AB-B254-6E8C8FE42E5C}" type="datetime1">
              <a:rPr lang="ko-KR" altLang="en-US" smtClean="0"/>
              <a:t>2020-11-29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D5DB9-D65E-4BD5-BFD1-9816D26FC0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29207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572B4-65AE-422E-8DDB-B473A8A88607}" type="datetime1">
              <a:rPr lang="ko-KR" altLang="en-US" smtClean="0"/>
              <a:t>2020-11-29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D5DB9-D65E-4BD5-BFD1-9816D26FC0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73558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4FBB2-F85E-4AC6-816E-11AD5A29D214}" type="datetime1">
              <a:rPr lang="ko-KR" altLang="en-US" smtClean="0"/>
              <a:t>2020-11-29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D5DB9-D65E-4BD5-BFD1-9816D26FC0AE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TextBox 5"/>
          <p:cNvSpPr txBox="1"/>
          <p:nvPr userDrawn="1"/>
        </p:nvSpPr>
        <p:spPr>
          <a:xfrm>
            <a:off x="661851" y="2481943"/>
            <a:ext cx="2447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ㅁㄴㅇㅁ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145024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6D9BEB-9D30-469A-BDD1-4C19410B479C}" type="datetime1">
              <a:rPr lang="ko-KR" altLang="en-US" smtClean="0"/>
              <a:t>2020-11-29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D5DB9-D65E-4BD5-BFD1-9816D26FC0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16712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00D7A2-1291-418A-8581-F3F7E6E1B44A}" type="datetime1">
              <a:rPr lang="ko-KR" altLang="en-US" smtClean="0"/>
              <a:t>2020-11-29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D5DB9-D65E-4BD5-BFD1-9816D26FC0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09942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20AC5-BA30-4C5B-AA60-408DA8BD6931}" type="datetime1">
              <a:rPr lang="ko-KR" altLang="en-US" smtClean="0"/>
              <a:t>2020-11-29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D5DB9-D65E-4BD5-BFD1-9816D26FC0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89866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84F943-F24D-41A1-882A-116A754638B9}" type="datetime1">
              <a:rPr lang="ko-KR" altLang="en-US" smtClean="0"/>
              <a:t>2020-11-29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D5DB9-D65E-4BD5-BFD1-9816D26FC0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10917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FC059-DF1D-4000-9255-FECF6B2E1DC2}" type="datetime1">
              <a:rPr lang="ko-KR" altLang="en-US" smtClean="0"/>
              <a:t>2020-11-29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D5DB9-D65E-4BD5-BFD1-9816D26FC0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0136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16042-19B8-4142-8044-3BDD18F09CBE}" type="datetime1">
              <a:rPr lang="ko-KR" altLang="en-US" smtClean="0"/>
              <a:t>2020-11-29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D5DB9-D65E-4BD5-BFD1-9816D26FC0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62494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1A3BA-2E5F-4EB0-AFCA-1AB5671C7749}" type="datetime1">
              <a:rPr lang="ko-KR" altLang="en-US" smtClean="0"/>
              <a:t>2020-11-29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D5DB9-D65E-4BD5-BFD1-9816D26FC0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8906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58F2E-DE68-49BC-93F4-62B326017E29}" type="datetime1">
              <a:rPr lang="ko-KR" altLang="en-US" smtClean="0"/>
              <a:t>2020-11-29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D5DB9-D65E-4BD5-BFD1-9816D26FC0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56445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5D6677-67C9-4E56-A21F-00D80C07DE05}" type="datetime1">
              <a:rPr lang="ko-KR" altLang="en-US" smtClean="0"/>
              <a:t>2020-11-29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FD5DB9-D65E-4BD5-BFD1-9816D26FC0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25081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72" r:id="rId12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10.svg"/><Relationship Id="rId7" Type="http://schemas.openxmlformats.org/officeDocument/2006/relationships/image" Target="../media/image34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svg"/><Relationship Id="rId4" Type="http://schemas.openxmlformats.org/officeDocument/2006/relationships/image" Target="../media/image31.png"/><Relationship Id="rId9" Type="http://schemas.openxmlformats.org/officeDocument/2006/relationships/image" Target="../media/image36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32.svg"/><Relationship Id="rId7" Type="http://schemas.openxmlformats.org/officeDocument/2006/relationships/image" Target="../media/image36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svg"/><Relationship Id="rId4" Type="http://schemas.openxmlformats.org/officeDocument/2006/relationships/image" Target="../media/image33.png"/><Relationship Id="rId9" Type="http://schemas.openxmlformats.org/officeDocument/2006/relationships/image" Target="../media/image10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8.png"/><Relationship Id="rId7" Type="http://schemas.openxmlformats.org/officeDocument/2006/relationships/image" Target="../media/image10.sv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svg"/><Relationship Id="rId7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6.svg"/><Relationship Id="rId7" Type="http://schemas.openxmlformats.org/officeDocument/2006/relationships/image" Target="../media/image16.png"/><Relationship Id="rId12" Type="http://schemas.openxmlformats.org/officeDocument/2006/relationships/image" Target="../media/image21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sv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>
            <a:extLst>
              <a:ext uri="{FF2B5EF4-FFF2-40B4-BE49-F238E27FC236}">
                <a16:creationId xmlns:a16="http://schemas.microsoft.com/office/drawing/2014/main" id="{5C1C0080-EB5C-4088-B29B-B9EC3D2DEA29}"/>
              </a:ext>
            </a:extLst>
          </p:cNvPr>
          <p:cNvGrpSpPr/>
          <p:nvPr/>
        </p:nvGrpSpPr>
        <p:grpSpPr>
          <a:xfrm>
            <a:off x="4319587" y="1674673"/>
            <a:ext cx="5443249" cy="1785104"/>
            <a:chOff x="1214437" y="1674673"/>
            <a:chExt cx="5443249" cy="1785104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3AC03C0-D883-46E4-85B4-A6F94BFE582E}"/>
                </a:ext>
              </a:extLst>
            </p:cNvPr>
            <p:cNvSpPr txBox="1"/>
            <p:nvPr/>
          </p:nvSpPr>
          <p:spPr>
            <a:xfrm>
              <a:off x="1214437" y="2690336"/>
              <a:ext cx="5443249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44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중세 전투 시뮬레이터 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A4F2436-857B-423E-812A-9CC00C207AA4}"/>
                </a:ext>
              </a:extLst>
            </p:cNvPr>
            <p:cNvSpPr txBox="1"/>
            <p:nvPr/>
          </p:nvSpPr>
          <p:spPr>
            <a:xfrm>
              <a:off x="1214437" y="1674673"/>
              <a:ext cx="5014913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5400" dirty="0" err="1">
                  <a:solidFill>
                    <a:srgbClr val="F4F4F4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카툰</a:t>
              </a:r>
              <a:r>
                <a:rPr lang="ko-KR" altLang="en-US" sz="5400" dirty="0">
                  <a:solidFill>
                    <a:srgbClr val="F4F4F4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</a:t>
              </a:r>
              <a:r>
                <a:rPr lang="ko-KR" altLang="en-US" sz="5400" dirty="0" err="1">
                  <a:solidFill>
                    <a:srgbClr val="F4F4F4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ㅝ</a:t>
              </a:r>
              <a:endParaRPr lang="ko-KR" altLang="en-US" sz="5400" dirty="0">
                <a:solidFill>
                  <a:srgbClr val="F4F4F4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4135B292-C548-4548-8BA4-BB92E2BEBB99}"/>
              </a:ext>
            </a:extLst>
          </p:cNvPr>
          <p:cNvGrpSpPr/>
          <p:nvPr/>
        </p:nvGrpSpPr>
        <p:grpSpPr>
          <a:xfrm>
            <a:off x="7810497" y="4639612"/>
            <a:ext cx="3543301" cy="1172528"/>
            <a:chOff x="8229599" y="3907393"/>
            <a:chExt cx="3543301" cy="1172528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B26B031-A81E-4156-8D0F-E9CB4D2A55BE}"/>
                </a:ext>
              </a:extLst>
            </p:cNvPr>
            <p:cNvSpPr txBox="1"/>
            <p:nvPr/>
          </p:nvSpPr>
          <p:spPr>
            <a:xfrm>
              <a:off x="8229600" y="3907393"/>
              <a:ext cx="35433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2015180003 </a:t>
              </a:r>
              <a:r>
                <a:rPr lang="ko-KR" altLang="en-US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게임공학과 </a:t>
              </a:r>
              <a:r>
                <a:rPr lang="ko-KR" altLang="en-US" dirty="0">
                  <a:solidFill>
                    <a:srgbClr val="F4F4F4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김병석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3AC79C1-69E1-4B9F-9C88-9A0314DD4F0D}"/>
                </a:ext>
              </a:extLst>
            </p:cNvPr>
            <p:cNvSpPr txBox="1"/>
            <p:nvPr/>
          </p:nvSpPr>
          <p:spPr>
            <a:xfrm>
              <a:off x="8229599" y="4710589"/>
              <a:ext cx="35432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2015182025 </a:t>
              </a:r>
              <a:r>
                <a:rPr lang="ko-KR" altLang="en-US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게임공학과 </a:t>
              </a:r>
              <a:r>
                <a:rPr lang="ko-KR" altLang="en-US" dirty="0" err="1">
                  <a:solidFill>
                    <a:srgbClr val="F4F4F4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오현호</a:t>
              </a:r>
              <a:endParaRPr lang="ko-KR" altLang="en-US" dirty="0">
                <a:solidFill>
                  <a:srgbClr val="F4F4F4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B42CCD8-65E4-4B4F-9A5D-01EBFA6B0E73}"/>
                </a:ext>
              </a:extLst>
            </p:cNvPr>
            <p:cNvSpPr txBox="1"/>
            <p:nvPr/>
          </p:nvSpPr>
          <p:spPr>
            <a:xfrm>
              <a:off x="8229600" y="4308991"/>
              <a:ext cx="35433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2015180007 </a:t>
              </a:r>
              <a:r>
                <a:rPr lang="ko-KR" altLang="en-US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게임공학과 </a:t>
              </a:r>
              <a:r>
                <a:rPr lang="ko-KR" altLang="en-US" dirty="0">
                  <a:solidFill>
                    <a:srgbClr val="F4F4F4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김지웅</a:t>
              </a: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393408FB-06FE-400A-B58D-3248D2E80258}"/>
              </a:ext>
            </a:extLst>
          </p:cNvPr>
          <p:cNvSpPr txBox="1"/>
          <p:nvPr/>
        </p:nvSpPr>
        <p:spPr>
          <a:xfrm>
            <a:off x="9672631" y="5859693"/>
            <a:ext cx="16240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지도교수 </a:t>
            </a:r>
            <a:r>
              <a:rPr lang="ko-KR" altLang="en-US" sz="1600" dirty="0">
                <a:solidFill>
                  <a:srgbClr val="F4F4F4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장지웅</a:t>
            </a:r>
          </a:p>
        </p:txBody>
      </p:sp>
      <p:sp>
        <p:nvSpPr>
          <p:cNvPr id="39" name="슬라이드 번호 개체 틀 38">
            <a:extLst>
              <a:ext uri="{FF2B5EF4-FFF2-40B4-BE49-F238E27FC236}">
                <a16:creationId xmlns:a16="http://schemas.microsoft.com/office/drawing/2014/main" id="{0FD4F0EA-7864-42ED-9A3B-9300B6BA93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D5DB9-D65E-4BD5-BFD1-9816D26FC0AE}" type="slidenum">
              <a:rPr lang="ko-KR" altLang="en-US" smtClean="0"/>
              <a:t>1</a:t>
            </a:fld>
            <a:endParaRPr lang="ko-KR" altLang="en-US"/>
          </a:p>
        </p:txBody>
      </p:sp>
      <p:pic>
        <p:nvPicPr>
          <p:cNvPr id="46" name="그래픽 45">
            <a:extLst>
              <a:ext uri="{FF2B5EF4-FFF2-40B4-BE49-F238E27FC236}">
                <a16:creationId xmlns:a16="http://schemas.microsoft.com/office/drawing/2014/main" id="{8FC64A3C-1A29-4B68-A338-C7929DC587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38362" y="1361938"/>
            <a:ext cx="2071687" cy="2071687"/>
          </a:xfrm>
          <a:prstGeom prst="rect">
            <a:avLst/>
          </a:prstGeom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C06F07CF-B86A-4F82-B8C9-165015539177}"/>
              </a:ext>
            </a:extLst>
          </p:cNvPr>
          <p:cNvCxnSpPr>
            <a:cxnSpLocks/>
          </p:cNvCxnSpPr>
          <p:nvPr/>
        </p:nvCxnSpPr>
        <p:spPr>
          <a:xfrm>
            <a:off x="3777673" y="3418973"/>
            <a:ext cx="7028872" cy="10027"/>
          </a:xfrm>
          <a:prstGeom prst="line">
            <a:avLst/>
          </a:prstGeom>
          <a:ln w="31750">
            <a:solidFill>
              <a:srgbClr val="F4F4F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래픽 13">
            <a:extLst>
              <a:ext uri="{FF2B5EF4-FFF2-40B4-BE49-F238E27FC236}">
                <a16:creationId xmlns:a16="http://schemas.microsoft.com/office/drawing/2014/main" id="{3593EE83-8A6E-4C4B-ADDB-15CE4D4C39A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30228" y="1644881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0888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E27BE1C-FDFC-4E9B-A52F-E8DFE1113E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D5DB9-D65E-4BD5-BFD1-9816D26FC0AE}" type="slidenum">
              <a:rPr lang="ko-KR" altLang="en-US" smtClean="0"/>
              <a:t>10</a:t>
            </a:fld>
            <a:endParaRPr lang="ko-KR" altLang="en-US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3F04C0F6-5182-4A0C-9F34-B8A76C3261DF}"/>
              </a:ext>
            </a:extLst>
          </p:cNvPr>
          <p:cNvGrpSpPr/>
          <p:nvPr/>
        </p:nvGrpSpPr>
        <p:grpSpPr>
          <a:xfrm>
            <a:off x="-1" y="89416"/>
            <a:ext cx="3962401" cy="1228387"/>
            <a:chOff x="-1" y="89416"/>
            <a:chExt cx="3962401" cy="1228387"/>
          </a:xfrm>
        </p:grpSpPr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1CF58698-6A62-4F05-9BE0-58CE2528057F}"/>
                </a:ext>
              </a:extLst>
            </p:cNvPr>
            <p:cNvCxnSpPr>
              <a:cxnSpLocks/>
            </p:cNvCxnSpPr>
            <p:nvPr/>
          </p:nvCxnSpPr>
          <p:spPr>
            <a:xfrm>
              <a:off x="-1" y="674192"/>
              <a:ext cx="3024000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FDC0607F-519D-439E-BD1D-54EF8D0343E5}"/>
                </a:ext>
              </a:extLst>
            </p:cNvPr>
            <p:cNvGrpSpPr/>
            <p:nvPr/>
          </p:nvGrpSpPr>
          <p:grpSpPr>
            <a:xfrm>
              <a:off x="180682" y="381803"/>
              <a:ext cx="720000" cy="936000"/>
              <a:chOff x="3315529" y="2148709"/>
              <a:chExt cx="720000" cy="936000"/>
            </a:xfrm>
          </p:grpSpPr>
          <p:sp>
            <p:nvSpPr>
              <p:cNvPr id="15" name="자유형: 도형 14">
                <a:extLst>
                  <a:ext uri="{FF2B5EF4-FFF2-40B4-BE49-F238E27FC236}">
                    <a16:creationId xmlns:a16="http://schemas.microsoft.com/office/drawing/2014/main" id="{ABFE0CCE-740F-46EA-9B34-7CDEF87E5491}"/>
                  </a:ext>
                </a:extLst>
              </p:cNvPr>
              <p:cNvSpPr/>
              <p:nvPr/>
            </p:nvSpPr>
            <p:spPr>
              <a:xfrm flipV="1">
                <a:off x="3315529" y="2148709"/>
                <a:ext cx="720000" cy="936000"/>
              </a:xfrm>
              <a:custGeom>
                <a:avLst/>
                <a:gdLst>
                  <a:gd name="connsiteX0" fmla="*/ 0 w 1800000"/>
                  <a:gd name="connsiteY0" fmla="*/ 3902305 h 3902305"/>
                  <a:gd name="connsiteX1" fmla="*/ 1800000 w 1800000"/>
                  <a:gd name="connsiteY1" fmla="*/ 3902305 h 3902305"/>
                  <a:gd name="connsiteX2" fmla="*/ 1800000 w 1800000"/>
                  <a:gd name="connsiteY2" fmla="*/ 370908 h 3902305"/>
                  <a:gd name="connsiteX3" fmla="*/ 1800000 w 1800000"/>
                  <a:gd name="connsiteY3" fmla="*/ 369329 h 3902305"/>
                  <a:gd name="connsiteX4" fmla="*/ 1800000 w 1800000"/>
                  <a:gd name="connsiteY4" fmla="*/ 1577 h 3902305"/>
                  <a:gd name="connsiteX5" fmla="*/ 903848 w 1800000"/>
                  <a:gd name="connsiteY5" fmla="*/ 369329 h 3902305"/>
                  <a:gd name="connsiteX6" fmla="*/ 899995 w 1800000"/>
                  <a:gd name="connsiteY6" fmla="*/ 369329 h 3902305"/>
                  <a:gd name="connsiteX7" fmla="*/ 0 w 1800000"/>
                  <a:gd name="connsiteY7" fmla="*/ 0 h 3902305"/>
                  <a:gd name="connsiteX8" fmla="*/ 0 w 1800000"/>
                  <a:gd name="connsiteY8" fmla="*/ 369329 h 3902305"/>
                  <a:gd name="connsiteX9" fmla="*/ 0 w 1800000"/>
                  <a:gd name="connsiteY9" fmla="*/ 369331 h 39023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000" h="3902305">
                    <a:moveTo>
                      <a:pt x="0" y="3902305"/>
                    </a:moveTo>
                    <a:lnTo>
                      <a:pt x="1800000" y="3902305"/>
                    </a:lnTo>
                    <a:lnTo>
                      <a:pt x="1800000" y="370908"/>
                    </a:lnTo>
                    <a:lnTo>
                      <a:pt x="1800000" y="369329"/>
                    </a:lnTo>
                    <a:lnTo>
                      <a:pt x="1800000" y="1577"/>
                    </a:lnTo>
                    <a:lnTo>
                      <a:pt x="903848" y="369329"/>
                    </a:lnTo>
                    <a:lnTo>
                      <a:pt x="899995" y="369329"/>
                    </a:lnTo>
                    <a:lnTo>
                      <a:pt x="0" y="0"/>
                    </a:lnTo>
                    <a:lnTo>
                      <a:pt x="0" y="369329"/>
                    </a:lnTo>
                    <a:lnTo>
                      <a:pt x="0" y="369331"/>
                    </a:lnTo>
                    <a:close/>
                  </a:path>
                </a:pathLst>
              </a:custGeom>
              <a:solidFill>
                <a:srgbClr val="3D91E4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16" name="그래픽 15">
                <a:extLst>
                  <a:ext uri="{FF2B5EF4-FFF2-40B4-BE49-F238E27FC236}">
                    <a16:creationId xmlns:a16="http://schemas.microsoft.com/office/drawing/2014/main" id="{81ADACD6-8255-46A1-AB38-6A1E1F62A5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405529" y="2318134"/>
                <a:ext cx="540000" cy="540000"/>
              </a:xfrm>
              <a:prstGeom prst="rect">
                <a:avLst/>
              </a:prstGeom>
            </p:spPr>
          </p:pic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AA535BE-FBEF-43F4-8BD5-50F729779E84}"/>
                </a:ext>
              </a:extLst>
            </p:cNvPr>
            <p:cNvSpPr txBox="1"/>
            <p:nvPr/>
          </p:nvSpPr>
          <p:spPr>
            <a:xfrm>
              <a:off x="995354" y="89416"/>
              <a:ext cx="211407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연구 분야</a:t>
              </a:r>
              <a:endParaRPr lang="ko-KR" altLang="en-US" sz="2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6D58ACF-012A-4458-8928-86184AE328B2}"/>
                </a:ext>
              </a:extLst>
            </p:cNvPr>
            <p:cNvSpPr txBox="1"/>
            <p:nvPr/>
          </p:nvSpPr>
          <p:spPr>
            <a:xfrm>
              <a:off x="1081362" y="674191"/>
              <a:ext cx="28810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중점 연구 분야 </a:t>
              </a:r>
              <a:r>
                <a:rPr lang="en-US" altLang="ko-KR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- </a:t>
              </a:r>
              <a:r>
                <a:rPr lang="ko-KR" altLang="en-US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툰 </a:t>
              </a:r>
              <a:r>
                <a:rPr lang="ko-KR" altLang="en-US" dirty="0" err="1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셰이딩</a:t>
              </a:r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sp>
        <p:nvSpPr>
          <p:cNvPr id="60" name="슬라이드 번호 개체 틀 1">
            <a:extLst>
              <a:ext uri="{FF2B5EF4-FFF2-40B4-BE49-F238E27FC236}">
                <a16:creationId xmlns:a16="http://schemas.microsoft.com/office/drawing/2014/main" id="{81B595EF-7AA4-4E27-8ED9-D5DEB1FEBD99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AFD5DB9-D65E-4BD5-BFD1-9816D26FC0AE}" type="slidenum">
              <a:rPr lang="ko-KR" altLang="en-US" smtClean="0"/>
              <a:pPr/>
              <a:t>10</a:t>
            </a:fld>
            <a:endParaRPr lang="ko-KR" altLang="en-US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FC916504-C7CC-49A9-A7DE-5F34C4F92415}"/>
              </a:ext>
            </a:extLst>
          </p:cNvPr>
          <p:cNvGrpSpPr/>
          <p:nvPr/>
        </p:nvGrpSpPr>
        <p:grpSpPr>
          <a:xfrm>
            <a:off x="7721238" y="1437986"/>
            <a:ext cx="2912960" cy="2495148"/>
            <a:chOff x="7915200" y="1192937"/>
            <a:chExt cx="2912960" cy="2495148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FE6EEA7-FD48-4B9B-8C22-4B2327E2CF32}"/>
                </a:ext>
              </a:extLst>
            </p:cNvPr>
            <p:cNvSpPr txBox="1"/>
            <p:nvPr/>
          </p:nvSpPr>
          <p:spPr>
            <a:xfrm>
              <a:off x="8330933" y="3349531"/>
              <a:ext cx="208149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1. </a:t>
              </a:r>
              <a:r>
                <a:rPr lang="ko-KR" altLang="en-US" sz="16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단순화된 음영 표현</a:t>
              </a:r>
              <a:endParaRPr lang="ko-KR" altLang="en-US" sz="105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3720692E-5CB1-4F72-8504-FC9DA0B47D1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915200" y="1192937"/>
              <a:ext cx="2912960" cy="208800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527C4544-AB3A-4F4C-B768-275D24FC4C5F}"/>
              </a:ext>
            </a:extLst>
          </p:cNvPr>
          <p:cNvSpPr txBox="1"/>
          <p:nvPr/>
        </p:nvSpPr>
        <p:spPr>
          <a:xfrm>
            <a:off x="7806118" y="5958434"/>
            <a:ext cx="2743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2. </a:t>
            </a:r>
            <a:r>
              <a:rPr lang="ko-KR" altLang="en-US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역광 표현 </a:t>
            </a:r>
            <a:r>
              <a:rPr lang="en-US" altLang="ko-KR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(Rim Lighting)</a:t>
            </a:r>
            <a:endParaRPr lang="ko-KR" altLang="en-US" sz="105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3E661A1-B145-4217-BB09-BF624F2EFB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75718" y="4086684"/>
            <a:ext cx="3204000" cy="180084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2FEBD94E-814A-479A-BA58-3A0E709A87F5}"/>
              </a:ext>
            </a:extLst>
          </p:cNvPr>
          <p:cNvGrpSpPr/>
          <p:nvPr/>
        </p:nvGrpSpPr>
        <p:grpSpPr>
          <a:xfrm>
            <a:off x="1642682" y="1437986"/>
            <a:ext cx="5853801" cy="2239164"/>
            <a:chOff x="1313616" y="1323559"/>
            <a:chExt cx="5853801" cy="2239164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29614B2-2757-4FE7-8ACD-CBD75690C792}"/>
                </a:ext>
              </a:extLst>
            </p:cNvPr>
            <p:cNvSpPr txBox="1"/>
            <p:nvPr/>
          </p:nvSpPr>
          <p:spPr>
            <a:xfrm>
              <a:off x="1644616" y="1808397"/>
              <a:ext cx="5522801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툰 </a:t>
              </a:r>
              <a:r>
                <a:rPr lang="ko-KR" altLang="en-US" dirty="0" err="1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셰이딩의</a:t>
              </a:r>
              <a:r>
                <a:rPr lang="ko-KR" altLang="en-US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가장 중요한 요소</a:t>
              </a:r>
              <a:r>
                <a:rPr lang="en-US" altLang="ko-KR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!</a:t>
              </a:r>
            </a:p>
            <a:p>
              <a:pPr marL="285750" indent="-285750">
                <a:buFontTx/>
                <a:buChar char="-"/>
              </a:pPr>
              <a:endPara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r>
                <a:rPr lang="ko-KR" altLang="en-US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경사면의 단조로운 점진적 음영 표현</a:t>
              </a:r>
              <a:endPara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 marL="285750" indent="-285750">
                <a:buFontTx/>
                <a:buChar char="-"/>
              </a:pPr>
              <a:endPara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r>
                <a:rPr lang="ko-KR" altLang="en-US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음영의 표현 방식을 </a:t>
              </a:r>
              <a:r>
                <a:rPr lang="en-US" altLang="ko-KR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5-20</a:t>
              </a:r>
              <a:r>
                <a:rPr lang="ko-KR" altLang="en-US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단계로 제한하여</a:t>
              </a:r>
              <a:br>
                <a:rPr lang="en-US" altLang="ko-KR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</a:br>
              <a:r>
                <a:rPr lang="ko-KR" altLang="en-US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만화 같은 표현 </a:t>
              </a:r>
              <a:endPara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2FC9842-18C9-4427-916B-C7FFAAD74602}"/>
                </a:ext>
              </a:extLst>
            </p:cNvPr>
            <p:cNvSpPr txBox="1"/>
            <p:nvPr/>
          </p:nvSpPr>
          <p:spPr>
            <a:xfrm>
              <a:off x="1313616" y="1323559"/>
              <a:ext cx="264878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solidFill>
                    <a:srgbClr val="3D91E4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1. </a:t>
              </a:r>
              <a:r>
                <a:rPr lang="ko-KR" altLang="en-US" sz="2000" dirty="0">
                  <a:solidFill>
                    <a:srgbClr val="3D91E4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단순화된 음영 표현</a:t>
              </a:r>
              <a:endParaRPr lang="ko-KR" altLang="en-US" sz="1200" dirty="0">
                <a:solidFill>
                  <a:srgbClr val="3D91E4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D61CB4-3A08-46FF-A6F2-CDBCA7993E81}"/>
              </a:ext>
            </a:extLst>
          </p:cNvPr>
          <p:cNvGrpSpPr/>
          <p:nvPr/>
        </p:nvGrpSpPr>
        <p:grpSpPr>
          <a:xfrm>
            <a:off x="1642683" y="3938998"/>
            <a:ext cx="5287152" cy="2244428"/>
            <a:chOff x="1313617" y="3824571"/>
            <a:chExt cx="5287152" cy="2244428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AB93F56-286B-463E-B0A9-541AE16DEF94}"/>
                </a:ext>
              </a:extLst>
            </p:cNvPr>
            <p:cNvSpPr txBox="1"/>
            <p:nvPr/>
          </p:nvSpPr>
          <p:spPr>
            <a:xfrm>
              <a:off x="1644616" y="4314673"/>
              <a:ext cx="4956153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err="1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프레넬</a:t>
              </a:r>
              <a:r>
                <a:rPr lang="ko-KR" altLang="en-US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공식을 이용</a:t>
              </a:r>
              <a:endPara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 marL="285750" indent="-285750">
                <a:buFontTx/>
                <a:buChar char="-"/>
              </a:pPr>
              <a:endPara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r>
                <a:rPr lang="ko-KR" altLang="en-US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카메라를 조명인 것처럼 연산</a:t>
              </a:r>
              <a:endPara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 marL="285750" indent="-285750">
                <a:buFontTx/>
                <a:buChar char="-"/>
              </a:pPr>
              <a:endPara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r>
                <a:rPr lang="ko-KR" altLang="en-US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연산 결과를 뒤집으며 외곽선이 밝아지며 </a:t>
              </a:r>
              <a:br>
                <a:rPr lang="en-US" altLang="ko-KR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</a:br>
              <a:r>
                <a:rPr lang="ko-KR" altLang="en-US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캐릭터의 테두리를 살려주는 효과</a:t>
              </a:r>
              <a:endPara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570CF8F-C678-455C-9775-2DA0ACEFE060}"/>
                </a:ext>
              </a:extLst>
            </p:cNvPr>
            <p:cNvSpPr txBox="1"/>
            <p:nvPr/>
          </p:nvSpPr>
          <p:spPr>
            <a:xfrm>
              <a:off x="1313617" y="3824571"/>
              <a:ext cx="348005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solidFill>
                    <a:srgbClr val="3D91E4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2. </a:t>
              </a:r>
              <a:r>
                <a:rPr lang="ko-KR" altLang="en-US" sz="2000" dirty="0">
                  <a:solidFill>
                    <a:srgbClr val="3D91E4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역광 표현 </a:t>
              </a:r>
              <a:r>
                <a:rPr lang="en-US" altLang="ko-KR" sz="2000" dirty="0">
                  <a:solidFill>
                    <a:srgbClr val="3D91E4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(Rim Lighting)</a:t>
              </a:r>
              <a:endParaRPr lang="ko-KR" altLang="en-US" sz="1200" dirty="0">
                <a:solidFill>
                  <a:srgbClr val="3D91E4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079542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41ECE75-1EBD-4922-B6BE-79229AA7EEE9}"/>
              </a:ext>
            </a:extLst>
          </p:cNvPr>
          <p:cNvCxnSpPr>
            <a:cxnSpLocks/>
          </p:cNvCxnSpPr>
          <p:nvPr/>
        </p:nvCxnSpPr>
        <p:spPr>
          <a:xfrm>
            <a:off x="-1" y="674192"/>
            <a:ext cx="3024000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3C18810-F673-4570-93C1-62078F7492CD}"/>
              </a:ext>
            </a:extLst>
          </p:cNvPr>
          <p:cNvSpPr txBox="1"/>
          <p:nvPr/>
        </p:nvSpPr>
        <p:spPr>
          <a:xfrm>
            <a:off x="995354" y="89416"/>
            <a:ext cx="21140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팀 소개</a:t>
            </a:r>
            <a:endParaRPr lang="ko-KR" altLang="en-US" sz="24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F6226E-82EA-4CA5-9446-72FF6C32073C}"/>
              </a:ext>
            </a:extLst>
          </p:cNvPr>
          <p:cNvSpPr txBox="1"/>
          <p:nvPr/>
        </p:nvSpPr>
        <p:spPr>
          <a:xfrm>
            <a:off x="1081364" y="674191"/>
            <a:ext cx="1313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역할 분담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A93C556C-3A90-4542-A7AF-5E5D63430C4C}"/>
              </a:ext>
            </a:extLst>
          </p:cNvPr>
          <p:cNvGrpSpPr/>
          <p:nvPr/>
        </p:nvGrpSpPr>
        <p:grpSpPr>
          <a:xfrm>
            <a:off x="180682" y="381803"/>
            <a:ext cx="720000" cy="936000"/>
            <a:chOff x="5376000" y="2148709"/>
            <a:chExt cx="720000" cy="936000"/>
          </a:xfrm>
        </p:grpSpPr>
        <p:sp>
          <p:nvSpPr>
            <p:cNvPr id="4" name="자유형: 도형 3">
              <a:extLst>
                <a:ext uri="{FF2B5EF4-FFF2-40B4-BE49-F238E27FC236}">
                  <a16:creationId xmlns:a16="http://schemas.microsoft.com/office/drawing/2014/main" id="{17D5B3F1-67A5-4C5E-B712-3E6D4EA541D3}"/>
                </a:ext>
              </a:extLst>
            </p:cNvPr>
            <p:cNvSpPr/>
            <p:nvPr/>
          </p:nvSpPr>
          <p:spPr>
            <a:xfrm flipV="1">
              <a:off x="5376000" y="2148709"/>
              <a:ext cx="720000" cy="936000"/>
            </a:xfrm>
            <a:custGeom>
              <a:avLst/>
              <a:gdLst>
                <a:gd name="connsiteX0" fmla="*/ 0 w 1800000"/>
                <a:gd name="connsiteY0" fmla="*/ 3902305 h 3902305"/>
                <a:gd name="connsiteX1" fmla="*/ 1800000 w 1800000"/>
                <a:gd name="connsiteY1" fmla="*/ 3902305 h 3902305"/>
                <a:gd name="connsiteX2" fmla="*/ 1800000 w 1800000"/>
                <a:gd name="connsiteY2" fmla="*/ 370908 h 3902305"/>
                <a:gd name="connsiteX3" fmla="*/ 1800000 w 1800000"/>
                <a:gd name="connsiteY3" fmla="*/ 369329 h 3902305"/>
                <a:gd name="connsiteX4" fmla="*/ 1800000 w 1800000"/>
                <a:gd name="connsiteY4" fmla="*/ 1577 h 3902305"/>
                <a:gd name="connsiteX5" fmla="*/ 903848 w 1800000"/>
                <a:gd name="connsiteY5" fmla="*/ 369329 h 3902305"/>
                <a:gd name="connsiteX6" fmla="*/ 899995 w 1800000"/>
                <a:gd name="connsiteY6" fmla="*/ 369329 h 3902305"/>
                <a:gd name="connsiteX7" fmla="*/ 0 w 1800000"/>
                <a:gd name="connsiteY7" fmla="*/ 0 h 3902305"/>
                <a:gd name="connsiteX8" fmla="*/ 0 w 1800000"/>
                <a:gd name="connsiteY8" fmla="*/ 369329 h 3902305"/>
                <a:gd name="connsiteX9" fmla="*/ 0 w 1800000"/>
                <a:gd name="connsiteY9" fmla="*/ 369331 h 3902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00000" h="3902305">
                  <a:moveTo>
                    <a:pt x="0" y="3902305"/>
                  </a:moveTo>
                  <a:lnTo>
                    <a:pt x="1800000" y="3902305"/>
                  </a:lnTo>
                  <a:lnTo>
                    <a:pt x="1800000" y="370908"/>
                  </a:lnTo>
                  <a:lnTo>
                    <a:pt x="1800000" y="369329"/>
                  </a:lnTo>
                  <a:lnTo>
                    <a:pt x="1800000" y="1577"/>
                  </a:lnTo>
                  <a:lnTo>
                    <a:pt x="903848" y="369329"/>
                  </a:lnTo>
                  <a:lnTo>
                    <a:pt x="899995" y="369329"/>
                  </a:lnTo>
                  <a:lnTo>
                    <a:pt x="0" y="0"/>
                  </a:lnTo>
                  <a:lnTo>
                    <a:pt x="0" y="369329"/>
                  </a:lnTo>
                  <a:lnTo>
                    <a:pt x="0" y="369331"/>
                  </a:lnTo>
                  <a:close/>
                </a:path>
              </a:pathLst>
            </a:custGeom>
            <a:solidFill>
              <a:srgbClr val="3DC147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/>
            </a:p>
          </p:txBody>
        </p:sp>
        <p:pic>
          <p:nvPicPr>
            <p:cNvPr id="5" name="그래픽 4">
              <a:extLst>
                <a:ext uri="{FF2B5EF4-FFF2-40B4-BE49-F238E27FC236}">
                  <a16:creationId xmlns:a16="http://schemas.microsoft.com/office/drawing/2014/main" id="{3FEE928E-9AC7-4E3F-BC5F-FACAECD123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466000" y="2318134"/>
              <a:ext cx="540000" cy="540000"/>
            </a:xfrm>
            <a:prstGeom prst="rect">
              <a:avLst/>
            </a:prstGeom>
          </p:spPr>
        </p:pic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B9E9E682-EE6B-49DA-AF3B-7D2744E25156}"/>
              </a:ext>
            </a:extLst>
          </p:cNvPr>
          <p:cNvGrpSpPr/>
          <p:nvPr/>
        </p:nvGrpSpPr>
        <p:grpSpPr>
          <a:xfrm>
            <a:off x="1261201" y="1544155"/>
            <a:ext cx="9672019" cy="4680002"/>
            <a:chOff x="1276350" y="1317803"/>
            <a:chExt cx="9672019" cy="4680002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4B8FFC7C-CD71-49AA-B025-57BE366A504C}"/>
                </a:ext>
              </a:extLst>
            </p:cNvPr>
            <p:cNvSpPr/>
            <p:nvPr/>
          </p:nvSpPr>
          <p:spPr>
            <a:xfrm>
              <a:off x="7924369" y="1317803"/>
              <a:ext cx="3024000" cy="4680000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5F2D81B4-B5DC-4C74-8556-3C90C984F1BC}"/>
                </a:ext>
              </a:extLst>
            </p:cNvPr>
            <p:cNvSpPr/>
            <p:nvPr/>
          </p:nvSpPr>
          <p:spPr>
            <a:xfrm>
              <a:off x="4583999" y="1317804"/>
              <a:ext cx="3024000" cy="4680000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094EAE16-EED0-4E12-8BAB-F3D55D0DCA6B}"/>
                </a:ext>
              </a:extLst>
            </p:cNvPr>
            <p:cNvSpPr/>
            <p:nvPr/>
          </p:nvSpPr>
          <p:spPr>
            <a:xfrm>
              <a:off x="1276350" y="1317805"/>
              <a:ext cx="3024000" cy="4680000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9BE9142-E39B-4851-A9B1-6F16E3A2CD85}"/>
                </a:ext>
              </a:extLst>
            </p:cNvPr>
            <p:cNvSpPr txBox="1"/>
            <p:nvPr/>
          </p:nvSpPr>
          <p:spPr>
            <a:xfrm>
              <a:off x="2144916" y="3524951"/>
              <a:ext cx="12868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클라이언트</a:t>
              </a:r>
              <a:endPara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D3CD70F-BFF6-4F73-8626-144A1445C306}"/>
                </a:ext>
              </a:extLst>
            </p:cNvPr>
            <p:cNvSpPr txBox="1"/>
            <p:nvPr/>
          </p:nvSpPr>
          <p:spPr>
            <a:xfrm>
              <a:off x="5651253" y="1449000"/>
              <a:ext cx="8894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김지웅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1F27EFA-1EEF-42B1-8466-9A765E6FD5BA}"/>
                </a:ext>
              </a:extLst>
            </p:cNvPr>
            <p:cNvSpPr txBox="1"/>
            <p:nvPr/>
          </p:nvSpPr>
          <p:spPr>
            <a:xfrm>
              <a:off x="9107755" y="3522003"/>
              <a:ext cx="6572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서버</a:t>
              </a:r>
              <a:endPara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pic>
          <p:nvPicPr>
            <p:cNvPr id="29" name="그래픽 28">
              <a:extLst>
                <a:ext uri="{FF2B5EF4-FFF2-40B4-BE49-F238E27FC236}">
                  <a16:creationId xmlns:a16="http://schemas.microsoft.com/office/drawing/2014/main" id="{76557D26-1DBA-4C05-9AF5-4C9658C4B89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626368" y="1809000"/>
              <a:ext cx="1620000" cy="1620000"/>
            </a:xfrm>
            <a:prstGeom prst="rect">
              <a:avLst/>
            </a:prstGeom>
          </p:spPr>
        </p:pic>
        <p:pic>
          <p:nvPicPr>
            <p:cNvPr id="30" name="그래픽 29">
              <a:extLst>
                <a:ext uri="{FF2B5EF4-FFF2-40B4-BE49-F238E27FC236}">
                  <a16:creationId xmlns:a16="http://schemas.microsoft.com/office/drawing/2014/main" id="{7FB2FBF9-929D-4D60-83A3-28C4FDADE90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982821" y="1812388"/>
              <a:ext cx="1620000" cy="1620000"/>
            </a:xfrm>
            <a:prstGeom prst="rect">
              <a:avLst/>
            </a:prstGeom>
          </p:spPr>
        </p:pic>
        <p:pic>
          <p:nvPicPr>
            <p:cNvPr id="31" name="그래픽 30">
              <a:extLst>
                <a:ext uri="{FF2B5EF4-FFF2-40B4-BE49-F238E27FC236}">
                  <a16:creationId xmlns:a16="http://schemas.microsoft.com/office/drawing/2014/main" id="{7DC3DD8B-B505-4FD0-A733-52E1879B5A2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286000" y="1809000"/>
              <a:ext cx="1620000" cy="1620000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3011145-FEEF-4F9C-A463-5FA7F31A701F}"/>
                </a:ext>
              </a:extLst>
            </p:cNvPr>
            <p:cNvSpPr txBox="1"/>
            <p:nvPr/>
          </p:nvSpPr>
          <p:spPr>
            <a:xfrm>
              <a:off x="2365098" y="1449000"/>
              <a:ext cx="8465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김병석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B346CD9-8BF8-431F-B811-5AAF44098D9D}"/>
                </a:ext>
              </a:extLst>
            </p:cNvPr>
            <p:cNvSpPr txBox="1"/>
            <p:nvPr/>
          </p:nvSpPr>
          <p:spPr>
            <a:xfrm>
              <a:off x="9019274" y="1449000"/>
              <a:ext cx="8894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err="1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오현호</a:t>
              </a:r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67D9BE2-B6DD-48FC-A97D-589F5EF180DC}"/>
                </a:ext>
              </a:extLst>
            </p:cNvPr>
            <p:cNvSpPr txBox="1"/>
            <p:nvPr/>
          </p:nvSpPr>
          <p:spPr>
            <a:xfrm>
              <a:off x="1597414" y="3969131"/>
              <a:ext cx="21610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ko-KR" altLang="en-US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프레임워크 제작</a:t>
              </a:r>
              <a:endPara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9786E5F6-4DEB-451B-8C1A-AAE429DB8180}"/>
                </a:ext>
              </a:extLst>
            </p:cNvPr>
            <p:cNvSpPr txBox="1"/>
            <p:nvPr/>
          </p:nvSpPr>
          <p:spPr>
            <a:xfrm>
              <a:off x="8246583" y="3969131"/>
              <a:ext cx="15183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ko-KR" altLang="en-US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서버 제작</a:t>
              </a:r>
              <a:endPara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B50B2931-1657-45E7-BDE1-89C69FB52D35}"/>
                </a:ext>
              </a:extLst>
            </p:cNvPr>
            <p:cNvCxnSpPr>
              <a:cxnSpLocks/>
            </p:cNvCxnSpPr>
            <p:nvPr/>
          </p:nvCxnSpPr>
          <p:spPr>
            <a:xfrm>
              <a:off x="1888348" y="3875688"/>
              <a:ext cx="1800000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6679BC75-5D7D-417A-9308-D21CF70A2344}"/>
                </a:ext>
              </a:extLst>
            </p:cNvPr>
            <p:cNvCxnSpPr>
              <a:cxnSpLocks/>
            </p:cNvCxnSpPr>
            <p:nvPr/>
          </p:nvCxnSpPr>
          <p:spPr>
            <a:xfrm>
              <a:off x="5195997" y="3891335"/>
              <a:ext cx="1800000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205F5531-0163-4FA3-A0CE-59EEC2312065}"/>
                </a:ext>
              </a:extLst>
            </p:cNvPr>
            <p:cNvCxnSpPr>
              <a:cxnSpLocks/>
            </p:cNvCxnSpPr>
            <p:nvPr/>
          </p:nvCxnSpPr>
          <p:spPr>
            <a:xfrm>
              <a:off x="8536367" y="3891335"/>
              <a:ext cx="1800000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9DB9511-2845-4AD4-BFEB-5C4D83D3269E}"/>
                </a:ext>
              </a:extLst>
            </p:cNvPr>
            <p:cNvSpPr txBox="1"/>
            <p:nvPr/>
          </p:nvSpPr>
          <p:spPr>
            <a:xfrm>
              <a:off x="5456232" y="3526349"/>
              <a:ext cx="12795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클라이언트</a:t>
              </a:r>
              <a:endPara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5F17979-F00D-4ED9-9A77-8DD70F90F6DF}"/>
                </a:ext>
              </a:extLst>
            </p:cNvPr>
            <p:cNvSpPr txBox="1"/>
            <p:nvPr/>
          </p:nvSpPr>
          <p:spPr>
            <a:xfrm>
              <a:off x="1597414" y="4432503"/>
              <a:ext cx="24294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ko-KR" altLang="en-US" dirty="0" err="1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셰이더</a:t>
              </a:r>
              <a:r>
                <a:rPr lang="ko-KR" altLang="en-US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 프로그래밍</a:t>
              </a:r>
              <a:endPara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DBC175D-B5C6-4428-9B28-FCD083AAA1A6}"/>
                </a:ext>
              </a:extLst>
            </p:cNvPr>
            <p:cNvSpPr txBox="1"/>
            <p:nvPr/>
          </p:nvSpPr>
          <p:spPr>
            <a:xfrm>
              <a:off x="4899086" y="4435116"/>
              <a:ext cx="18366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altLang="ko-KR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UI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D7DEA0BA-1E80-475F-88AA-5A23D56FEA85}"/>
                </a:ext>
              </a:extLst>
            </p:cNvPr>
            <p:cNvSpPr txBox="1"/>
            <p:nvPr/>
          </p:nvSpPr>
          <p:spPr>
            <a:xfrm>
              <a:off x="8246583" y="4432503"/>
              <a:ext cx="15183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altLang="ko-KR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DB </a:t>
              </a:r>
              <a:r>
                <a:rPr lang="ko-KR" altLang="en-US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구현</a:t>
              </a:r>
              <a:endPara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992BA110-890B-4F2D-90F7-883BD09B3133}"/>
                </a:ext>
              </a:extLst>
            </p:cNvPr>
            <p:cNvSpPr txBox="1"/>
            <p:nvPr/>
          </p:nvSpPr>
          <p:spPr>
            <a:xfrm>
              <a:off x="4899086" y="3969131"/>
              <a:ext cx="22557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ko-KR" altLang="en-US" dirty="0" err="1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셰이더</a:t>
              </a:r>
              <a:r>
                <a:rPr lang="ko-KR" altLang="en-US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 프로그래밍</a:t>
              </a:r>
              <a:endPara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557729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" name="그룹 125">
            <a:extLst>
              <a:ext uri="{FF2B5EF4-FFF2-40B4-BE49-F238E27FC236}">
                <a16:creationId xmlns:a16="http://schemas.microsoft.com/office/drawing/2014/main" id="{820E391F-89E6-4E65-9FD4-194578547F28}"/>
              </a:ext>
            </a:extLst>
          </p:cNvPr>
          <p:cNvGrpSpPr/>
          <p:nvPr/>
        </p:nvGrpSpPr>
        <p:grpSpPr>
          <a:xfrm>
            <a:off x="1261201" y="1544155"/>
            <a:ext cx="9672019" cy="4680002"/>
            <a:chOff x="1276350" y="1317803"/>
            <a:chExt cx="9672019" cy="4680002"/>
          </a:xfrm>
        </p:grpSpPr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F52C7CBA-C885-4FEC-8660-CF294C6EB181}"/>
                </a:ext>
              </a:extLst>
            </p:cNvPr>
            <p:cNvSpPr/>
            <p:nvPr/>
          </p:nvSpPr>
          <p:spPr>
            <a:xfrm>
              <a:off x="7924369" y="1317803"/>
              <a:ext cx="3024000" cy="4680000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21B6797E-9FC6-4630-8461-34B0061792EF}"/>
                </a:ext>
              </a:extLst>
            </p:cNvPr>
            <p:cNvSpPr/>
            <p:nvPr/>
          </p:nvSpPr>
          <p:spPr>
            <a:xfrm>
              <a:off x="4583999" y="1317804"/>
              <a:ext cx="3024000" cy="4680000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3837355B-794B-4295-AC36-9700993661A0}"/>
                </a:ext>
              </a:extLst>
            </p:cNvPr>
            <p:cNvSpPr/>
            <p:nvPr/>
          </p:nvSpPr>
          <p:spPr>
            <a:xfrm>
              <a:off x="1276350" y="1317805"/>
              <a:ext cx="3024000" cy="4680000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9F388743-6EE5-40B2-849E-F7941EB6ED08}"/>
                </a:ext>
              </a:extLst>
            </p:cNvPr>
            <p:cNvSpPr txBox="1"/>
            <p:nvPr/>
          </p:nvSpPr>
          <p:spPr>
            <a:xfrm>
              <a:off x="2144916" y="3524951"/>
              <a:ext cx="12868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클라이언트</a:t>
              </a:r>
              <a:endPara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CDCFA80F-D138-4A15-A31C-A1929359DE6E}"/>
                </a:ext>
              </a:extLst>
            </p:cNvPr>
            <p:cNvSpPr txBox="1"/>
            <p:nvPr/>
          </p:nvSpPr>
          <p:spPr>
            <a:xfrm>
              <a:off x="5651253" y="1449000"/>
              <a:ext cx="8894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김지웅</a:t>
              </a: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F1B81BB5-3819-4733-909B-15DD2A1DE121}"/>
                </a:ext>
              </a:extLst>
            </p:cNvPr>
            <p:cNvSpPr txBox="1"/>
            <p:nvPr/>
          </p:nvSpPr>
          <p:spPr>
            <a:xfrm>
              <a:off x="9107755" y="3522003"/>
              <a:ext cx="6572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서버</a:t>
              </a:r>
              <a:endPara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pic>
          <p:nvPicPr>
            <p:cNvPr id="133" name="그래픽 132">
              <a:extLst>
                <a:ext uri="{FF2B5EF4-FFF2-40B4-BE49-F238E27FC236}">
                  <a16:creationId xmlns:a16="http://schemas.microsoft.com/office/drawing/2014/main" id="{95ED3C14-38B5-4EC3-9ED6-73C417322A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626368" y="1809000"/>
              <a:ext cx="1620000" cy="1620000"/>
            </a:xfrm>
            <a:prstGeom prst="rect">
              <a:avLst/>
            </a:prstGeom>
          </p:spPr>
        </p:pic>
        <p:pic>
          <p:nvPicPr>
            <p:cNvPr id="134" name="그래픽 133">
              <a:extLst>
                <a:ext uri="{FF2B5EF4-FFF2-40B4-BE49-F238E27FC236}">
                  <a16:creationId xmlns:a16="http://schemas.microsoft.com/office/drawing/2014/main" id="{2C1F32CA-3209-4600-86F4-8B686E5BA08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982821" y="1812388"/>
              <a:ext cx="1620000" cy="1620000"/>
            </a:xfrm>
            <a:prstGeom prst="rect">
              <a:avLst/>
            </a:prstGeom>
          </p:spPr>
        </p:pic>
        <p:pic>
          <p:nvPicPr>
            <p:cNvPr id="135" name="그래픽 134">
              <a:extLst>
                <a:ext uri="{FF2B5EF4-FFF2-40B4-BE49-F238E27FC236}">
                  <a16:creationId xmlns:a16="http://schemas.microsoft.com/office/drawing/2014/main" id="{38641858-6392-4BEA-97F2-4167B316382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286000" y="1809000"/>
              <a:ext cx="1620000" cy="1620000"/>
            </a:xfrm>
            <a:prstGeom prst="rect">
              <a:avLst/>
            </a:prstGeom>
          </p:spPr>
        </p:pic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B85ADDE8-8C6D-4193-B576-3927CDEB29C6}"/>
                </a:ext>
              </a:extLst>
            </p:cNvPr>
            <p:cNvSpPr txBox="1"/>
            <p:nvPr/>
          </p:nvSpPr>
          <p:spPr>
            <a:xfrm>
              <a:off x="2365098" y="1449000"/>
              <a:ext cx="8465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김병석</a:t>
              </a:r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498265A9-B197-4341-A0E0-72B792DCEBA6}"/>
                </a:ext>
              </a:extLst>
            </p:cNvPr>
            <p:cNvSpPr txBox="1"/>
            <p:nvPr/>
          </p:nvSpPr>
          <p:spPr>
            <a:xfrm>
              <a:off x="9019274" y="1449000"/>
              <a:ext cx="8894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err="1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오현호</a:t>
              </a:r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cxnSp>
          <p:nvCxnSpPr>
            <p:cNvPr id="140" name="직선 연결선 139">
              <a:extLst>
                <a:ext uri="{FF2B5EF4-FFF2-40B4-BE49-F238E27FC236}">
                  <a16:creationId xmlns:a16="http://schemas.microsoft.com/office/drawing/2014/main" id="{8F50534B-C489-4AD6-946B-F07EAD8B920F}"/>
                </a:ext>
              </a:extLst>
            </p:cNvPr>
            <p:cNvCxnSpPr>
              <a:cxnSpLocks/>
            </p:cNvCxnSpPr>
            <p:nvPr/>
          </p:nvCxnSpPr>
          <p:spPr>
            <a:xfrm>
              <a:off x="1888348" y="3875688"/>
              <a:ext cx="1800000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직선 연결선 140">
              <a:extLst>
                <a:ext uri="{FF2B5EF4-FFF2-40B4-BE49-F238E27FC236}">
                  <a16:creationId xmlns:a16="http://schemas.microsoft.com/office/drawing/2014/main" id="{9B6184D5-391D-41AD-A1C6-F7B2F84DE0AD}"/>
                </a:ext>
              </a:extLst>
            </p:cNvPr>
            <p:cNvCxnSpPr>
              <a:cxnSpLocks/>
            </p:cNvCxnSpPr>
            <p:nvPr/>
          </p:nvCxnSpPr>
          <p:spPr>
            <a:xfrm>
              <a:off x="5195997" y="3891335"/>
              <a:ext cx="1800000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직선 연결선 141">
              <a:extLst>
                <a:ext uri="{FF2B5EF4-FFF2-40B4-BE49-F238E27FC236}">
                  <a16:creationId xmlns:a16="http://schemas.microsoft.com/office/drawing/2014/main" id="{C89EAF5C-B3D7-40B9-929A-806070DF75CD}"/>
                </a:ext>
              </a:extLst>
            </p:cNvPr>
            <p:cNvCxnSpPr>
              <a:cxnSpLocks/>
            </p:cNvCxnSpPr>
            <p:nvPr/>
          </p:nvCxnSpPr>
          <p:spPr>
            <a:xfrm>
              <a:off x="8536367" y="3891335"/>
              <a:ext cx="1800000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26AB4C94-A14A-4A49-A1F0-0BD4AA5ABE12}"/>
                </a:ext>
              </a:extLst>
            </p:cNvPr>
            <p:cNvSpPr txBox="1"/>
            <p:nvPr/>
          </p:nvSpPr>
          <p:spPr>
            <a:xfrm>
              <a:off x="5456232" y="3526349"/>
              <a:ext cx="12795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클라이언트</a:t>
              </a:r>
              <a:endPara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0EA8AE6-C3FD-4F88-B708-D4FEB915F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D5DB9-D65E-4BD5-BFD1-9816D26FC0AE}" type="slidenum">
              <a:rPr lang="ko-KR" altLang="en-US" smtClean="0"/>
              <a:t>12</a:t>
            </a:fld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41ECE75-1EBD-4922-B6BE-79229AA7EEE9}"/>
              </a:ext>
            </a:extLst>
          </p:cNvPr>
          <p:cNvCxnSpPr>
            <a:cxnSpLocks/>
          </p:cNvCxnSpPr>
          <p:nvPr/>
        </p:nvCxnSpPr>
        <p:spPr>
          <a:xfrm>
            <a:off x="-1" y="674192"/>
            <a:ext cx="3024000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3C18810-F673-4570-93C1-62078F7492CD}"/>
              </a:ext>
            </a:extLst>
          </p:cNvPr>
          <p:cNvSpPr txBox="1"/>
          <p:nvPr/>
        </p:nvSpPr>
        <p:spPr>
          <a:xfrm>
            <a:off x="995354" y="89416"/>
            <a:ext cx="21140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팀 소개</a:t>
            </a:r>
            <a:endParaRPr lang="ko-KR" altLang="en-US" sz="24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F6226E-82EA-4CA5-9446-72FF6C32073C}"/>
              </a:ext>
            </a:extLst>
          </p:cNvPr>
          <p:cNvSpPr txBox="1"/>
          <p:nvPr/>
        </p:nvSpPr>
        <p:spPr>
          <a:xfrm>
            <a:off x="1081364" y="674191"/>
            <a:ext cx="2199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준비 현황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A93C556C-3A90-4542-A7AF-5E5D63430C4C}"/>
              </a:ext>
            </a:extLst>
          </p:cNvPr>
          <p:cNvGrpSpPr/>
          <p:nvPr/>
        </p:nvGrpSpPr>
        <p:grpSpPr>
          <a:xfrm>
            <a:off x="180682" y="381803"/>
            <a:ext cx="720000" cy="936000"/>
            <a:chOff x="5376000" y="2148709"/>
            <a:chExt cx="720000" cy="936000"/>
          </a:xfrm>
        </p:grpSpPr>
        <p:sp>
          <p:nvSpPr>
            <p:cNvPr id="4" name="자유형: 도형 3">
              <a:extLst>
                <a:ext uri="{FF2B5EF4-FFF2-40B4-BE49-F238E27FC236}">
                  <a16:creationId xmlns:a16="http://schemas.microsoft.com/office/drawing/2014/main" id="{17D5B3F1-67A5-4C5E-B712-3E6D4EA541D3}"/>
                </a:ext>
              </a:extLst>
            </p:cNvPr>
            <p:cNvSpPr/>
            <p:nvPr/>
          </p:nvSpPr>
          <p:spPr>
            <a:xfrm flipV="1">
              <a:off x="5376000" y="2148709"/>
              <a:ext cx="720000" cy="936000"/>
            </a:xfrm>
            <a:custGeom>
              <a:avLst/>
              <a:gdLst>
                <a:gd name="connsiteX0" fmla="*/ 0 w 1800000"/>
                <a:gd name="connsiteY0" fmla="*/ 3902305 h 3902305"/>
                <a:gd name="connsiteX1" fmla="*/ 1800000 w 1800000"/>
                <a:gd name="connsiteY1" fmla="*/ 3902305 h 3902305"/>
                <a:gd name="connsiteX2" fmla="*/ 1800000 w 1800000"/>
                <a:gd name="connsiteY2" fmla="*/ 370908 h 3902305"/>
                <a:gd name="connsiteX3" fmla="*/ 1800000 w 1800000"/>
                <a:gd name="connsiteY3" fmla="*/ 369329 h 3902305"/>
                <a:gd name="connsiteX4" fmla="*/ 1800000 w 1800000"/>
                <a:gd name="connsiteY4" fmla="*/ 1577 h 3902305"/>
                <a:gd name="connsiteX5" fmla="*/ 903848 w 1800000"/>
                <a:gd name="connsiteY5" fmla="*/ 369329 h 3902305"/>
                <a:gd name="connsiteX6" fmla="*/ 899995 w 1800000"/>
                <a:gd name="connsiteY6" fmla="*/ 369329 h 3902305"/>
                <a:gd name="connsiteX7" fmla="*/ 0 w 1800000"/>
                <a:gd name="connsiteY7" fmla="*/ 0 h 3902305"/>
                <a:gd name="connsiteX8" fmla="*/ 0 w 1800000"/>
                <a:gd name="connsiteY8" fmla="*/ 369329 h 3902305"/>
                <a:gd name="connsiteX9" fmla="*/ 0 w 1800000"/>
                <a:gd name="connsiteY9" fmla="*/ 369331 h 3902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00000" h="3902305">
                  <a:moveTo>
                    <a:pt x="0" y="3902305"/>
                  </a:moveTo>
                  <a:lnTo>
                    <a:pt x="1800000" y="3902305"/>
                  </a:lnTo>
                  <a:lnTo>
                    <a:pt x="1800000" y="370908"/>
                  </a:lnTo>
                  <a:lnTo>
                    <a:pt x="1800000" y="369329"/>
                  </a:lnTo>
                  <a:lnTo>
                    <a:pt x="1800000" y="1577"/>
                  </a:lnTo>
                  <a:lnTo>
                    <a:pt x="903848" y="369329"/>
                  </a:lnTo>
                  <a:lnTo>
                    <a:pt x="899995" y="369329"/>
                  </a:lnTo>
                  <a:lnTo>
                    <a:pt x="0" y="0"/>
                  </a:lnTo>
                  <a:lnTo>
                    <a:pt x="0" y="369329"/>
                  </a:lnTo>
                  <a:lnTo>
                    <a:pt x="0" y="369331"/>
                  </a:lnTo>
                  <a:close/>
                </a:path>
              </a:pathLst>
            </a:custGeom>
            <a:solidFill>
              <a:srgbClr val="3DC147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/>
            </a:p>
          </p:txBody>
        </p:sp>
        <p:pic>
          <p:nvPicPr>
            <p:cNvPr id="5" name="그래픽 4">
              <a:extLst>
                <a:ext uri="{FF2B5EF4-FFF2-40B4-BE49-F238E27FC236}">
                  <a16:creationId xmlns:a16="http://schemas.microsoft.com/office/drawing/2014/main" id="{3FEE928E-9AC7-4E3F-BC5F-FACAECD123A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66000" y="2318134"/>
              <a:ext cx="540000" cy="540000"/>
            </a:xfrm>
            <a:prstGeom prst="rect">
              <a:avLst/>
            </a:prstGeom>
          </p:spPr>
        </p:pic>
      </p:grpSp>
      <p:sp>
        <p:nvSpPr>
          <p:cNvPr id="110" name="TextBox 109">
            <a:extLst>
              <a:ext uri="{FF2B5EF4-FFF2-40B4-BE49-F238E27FC236}">
                <a16:creationId xmlns:a16="http://schemas.microsoft.com/office/drawing/2014/main" id="{0DA9AFAC-1993-4C10-B282-01FA1EEC26AB}"/>
              </a:ext>
            </a:extLst>
          </p:cNvPr>
          <p:cNvSpPr txBox="1"/>
          <p:nvPr/>
        </p:nvSpPr>
        <p:spPr>
          <a:xfrm>
            <a:off x="1579393" y="4176000"/>
            <a:ext cx="2161029" cy="372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C++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</a:t>
            </a:r>
            <a:endParaRPr lang="en-US" altLang="ko-KR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883C5095-6E6C-4611-9544-AE077ABAD75B}"/>
              </a:ext>
            </a:extLst>
          </p:cNvPr>
          <p:cNvSpPr txBox="1"/>
          <p:nvPr/>
        </p:nvSpPr>
        <p:spPr>
          <a:xfrm>
            <a:off x="8231434" y="4176000"/>
            <a:ext cx="1518395" cy="341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STL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E638785F-F579-49DF-BB73-DD0C09DD00AA}"/>
              </a:ext>
            </a:extLst>
          </p:cNvPr>
          <p:cNvSpPr txBox="1"/>
          <p:nvPr/>
        </p:nvSpPr>
        <p:spPr>
          <a:xfrm>
            <a:off x="1579393" y="4536000"/>
            <a:ext cx="2429435" cy="341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STL</a:t>
            </a:r>
            <a:endParaRPr lang="ko-KR" altLang="en-US" sz="16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5DE7E010-2517-45C0-8031-D480BE1D8514}"/>
              </a:ext>
            </a:extLst>
          </p:cNvPr>
          <p:cNvSpPr txBox="1"/>
          <p:nvPr/>
        </p:nvSpPr>
        <p:spPr>
          <a:xfrm>
            <a:off x="4883937" y="4536000"/>
            <a:ext cx="2006914" cy="341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윈도우 프로그래밍</a:t>
            </a:r>
            <a:endParaRPr lang="en-US" altLang="ko-KR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10302ACA-EA4C-4322-9EF5-BB1DE2000A9D}"/>
              </a:ext>
            </a:extLst>
          </p:cNvPr>
          <p:cNvSpPr txBox="1"/>
          <p:nvPr/>
        </p:nvSpPr>
        <p:spPr>
          <a:xfrm>
            <a:off x="8231433" y="4536000"/>
            <a:ext cx="2522292" cy="341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네트워크 게임 프로그래밍</a:t>
            </a:r>
            <a:endParaRPr lang="en-US" altLang="ko-KR" sz="16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AB1357F4-F5C8-4A8A-B1A9-B9CDAF7552CF}"/>
              </a:ext>
            </a:extLst>
          </p:cNvPr>
          <p:cNvSpPr txBox="1"/>
          <p:nvPr/>
        </p:nvSpPr>
        <p:spPr>
          <a:xfrm>
            <a:off x="4883937" y="4896000"/>
            <a:ext cx="1836676" cy="341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컴퓨터 그래픽스</a:t>
            </a:r>
            <a:endParaRPr lang="en-US" altLang="ko-KR" sz="16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8DB48AD0-4830-4956-BC26-49E406F7FD30}"/>
              </a:ext>
            </a:extLst>
          </p:cNvPr>
          <p:cNvSpPr txBox="1"/>
          <p:nvPr/>
        </p:nvSpPr>
        <p:spPr>
          <a:xfrm>
            <a:off x="4883937" y="4176320"/>
            <a:ext cx="1836676" cy="341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STL</a:t>
            </a:r>
            <a:endParaRPr lang="en-US" altLang="ko-KR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2E29E6AE-DD6E-4BD9-84F8-7A734459C36C}"/>
              </a:ext>
            </a:extLst>
          </p:cNvPr>
          <p:cNvSpPr txBox="1"/>
          <p:nvPr/>
        </p:nvSpPr>
        <p:spPr>
          <a:xfrm>
            <a:off x="1579393" y="4896000"/>
            <a:ext cx="24294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3D </a:t>
            </a:r>
            <a:r>
              <a:rPr lang="ko-KR" altLang="en-US" sz="16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게임 프로그래밍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B889113B-D46C-4CC3-8D09-58AC9DDB289F}"/>
              </a:ext>
            </a:extLst>
          </p:cNvPr>
          <p:cNvSpPr txBox="1"/>
          <p:nvPr/>
        </p:nvSpPr>
        <p:spPr>
          <a:xfrm>
            <a:off x="1579393" y="5256000"/>
            <a:ext cx="24294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컴퓨터 그래픽스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CEB74017-0435-40EA-A1E4-0550639FE637}"/>
              </a:ext>
            </a:extLst>
          </p:cNvPr>
          <p:cNvSpPr txBox="1"/>
          <p:nvPr/>
        </p:nvSpPr>
        <p:spPr>
          <a:xfrm>
            <a:off x="1579393" y="5616000"/>
            <a:ext cx="24294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게임 수학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A9B41E3C-45C5-401D-A655-D3324EA7AF5D}"/>
              </a:ext>
            </a:extLst>
          </p:cNvPr>
          <p:cNvSpPr txBox="1"/>
          <p:nvPr/>
        </p:nvSpPr>
        <p:spPr>
          <a:xfrm>
            <a:off x="4883937" y="5256000"/>
            <a:ext cx="18366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게임 수학</a:t>
            </a:r>
            <a:endParaRPr lang="en-US" altLang="ko-KR" sz="16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728F03EA-B317-4F50-A1FB-8AD3EA1D9C3D}"/>
              </a:ext>
            </a:extLst>
          </p:cNvPr>
          <p:cNvSpPr txBox="1"/>
          <p:nvPr/>
        </p:nvSpPr>
        <p:spPr>
          <a:xfrm>
            <a:off x="8231433" y="4896000"/>
            <a:ext cx="1518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게임 서버</a:t>
            </a:r>
            <a:endParaRPr lang="en-US" altLang="ko-KR" sz="16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28474913-25B7-4F90-A233-84EEF9A043C0}"/>
              </a:ext>
            </a:extLst>
          </p:cNvPr>
          <p:cNvSpPr txBox="1"/>
          <p:nvPr/>
        </p:nvSpPr>
        <p:spPr>
          <a:xfrm>
            <a:off x="8231432" y="5254812"/>
            <a:ext cx="1518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Database</a:t>
            </a:r>
          </a:p>
        </p:txBody>
      </p:sp>
    </p:spTree>
    <p:extLst>
      <p:ext uri="{BB962C8B-B14F-4D97-AF65-F5344CB8AC3E}">
        <p14:creationId xmlns:p14="http://schemas.microsoft.com/office/powerpoint/2010/main" val="42487021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E1AA83A-3108-4D18-A4A2-514625A071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D5DB9-D65E-4BD5-BFD1-9816D26FC0AE}" type="slidenum">
              <a:rPr lang="ko-KR" altLang="en-US" smtClean="0"/>
              <a:t>13</a:t>
            </a:fld>
            <a:endParaRPr lang="ko-KR" altLang="en-US"/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C0D8F924-FC4E-4301-A074-F8D516300452}"/>
              </a:ext>
            </a:extLst>
          </p:cNvPr>
          <p:cNvGrpSpPr/>
          <p:nvPr/>
        </p:nvGrpSpPr>
        <p:grpSpPr>
          <a:xfrm>
            <a:off x="3109425" y="1676213"/>
            <a:ext cx="3452390" cy="1963735"/>
            <a:chOff x="2394602" y="1571710"/>
            <a:chExt cx="3452390" cy="1963735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3443877C-5CA5-4B68-AD57-5FA22A8F210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94602" y="1571710"/>
              <a:ext cx="3452390" cy="14197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ED31B9C-D437-4A53-8035-809B23CBEB02}"/>
                </a:ext>
              </a:extLst>
            </p:cNvPr>
            <p:cNvSpPr txBox="1"/>
            <p:nvPr/>
          </p:nvSpPr>
          <p:spPr>
            <a:xfrm>
              <a:off x="3194112" y="3073780"/>
              <a:ext cx="185336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Direct X 12</a:t>
              </a:r>
              <a:endPara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A7CD9121-EEEC-410F-B2A2-DC16EB1CED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9665" y="3910394"/>
            <a:ext cx="2169231" cy="169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8C437A2-4744-4C66-BBA6-7C7828FC5610}"/>
              </a:ext>
            </a:extLst>
          </p:cNvPr>
          <p:cNvSpPr txBox="1"/>
          <p:nvPr/>
        </p:nvSpPr>
        <p:spPr>
          <a:xfrm>
            <a:off x="5039665" y="5454412"/>
            <a:ext cx="21692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Visual studio</a:t>
            </a:r>
            <a:b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</a:b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2019</a:t>
            </a:r>
            <a:endParaRPr lang="ko-KR" altLang="en-US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9A0E2B26-0E28-4113-9CE3-D3EA4EB637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5811" y="4019079"/>
            <a:ext cx="1620000" cy="16200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BF9B19B-0A15-48DA-AB41-E8A0BE83EC1D}"/>
              </a:ext>
            </a:extLst>
          </p:cNvPr>
          <p:cNvSpPr txBox="1"/>
          <p:nvPr/>
        </p:nvSpPr>
        <p:spPr>
          <a:xfrm>
            <a:off x="3196823" y="5639079"/>
            <a:ext cx="13179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Git hub</a:t>
            </a:r>
            <a:endParaRPr lang="ko-KR" altLang="en-US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8800CFFA-69B4-4E9F-9079-4419527C017D}"/>
              </a:ext>
            </a:extLst>
          </p:cNvPr>
          <p:cNvGrpSpPr/>
          <p:nvPr/>
        </p:nvGrpSpPr>
        <p:grpSpPr>
          <a:xfrm>
            <a:off x="7415978" y="1720283"/>
            <a:ext cx="1152900" cy="1919665"/>
            <a:chOff x="6783015" y="2105347"/>
            <a:chExt cx="1152900" cy="1919665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CC85539E-68CC-4265-ADCE-7B2F4F729F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83015" y="2105347"/>
              <a:ext cx="1152900" cy="129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95FA83A-CC21-4E5F-AF32-FDE10B66C5EF}"/>
                </a:ext>
              </a:extLst>
            </p:cNvPr>
            <p:cNvSpPr txBox="1"/>
            <p:nvPr/>
          </p:nvSpPr>
          <p:spPr>
            <a:xfrm>
              <a:off x="6947326" y="3563347"/>
              <a:ext cx="82427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C++</a:t>
              </a:r>
              <a:endPara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A8E522A9-1B77-401F-8168-AC63FEBBBCF7}"/>
              </a:ext>
            </a:extLst>
          </p:cNvPr>
          <p:cNvCxnSpPr>
            <a:cxnSpLocks/>
          </p:cNvCxnSpPr>
          <p:nvPr/>
        </p:nvCxnSpPr>
        <p:spPr>
          <a:xfrm>
            <a:off x="2524281" y="3830669"/>
            <a:ext cx="7200000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12C5F7A9-C165-4A3B-84E0-351C8EB797F1}"/>
              </a:ext>
            </a:extLst>
          </p:cNvPr>
          <p:cNvCxnSpPr>
            <a:cxnSpLocks/>
          </p:cNvCxnSpPr>
          <p:nvPr/>
        </p:nvCxnSpPr>
        <p:spPr>
          <a:xfrm>
            <a:off x="-1" y="674192"/>
            <a:ext cx="3024000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B175A0E2-A9A9-4E62-A44C-01C0297DCFAF}"/>
              </a:ext>
            </a:extLst>
          </p:cNvPr>
          <p:cNvSpPr txBox="1"/>
          <p:nvPr/>
        </p:nvSpPr>
        <p:spPr>
          <a:xfrm>
            <a:off x="995354" y="89416"/>
            <a:ext cx="21140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팀 소개</a:t>
            </a:r>
            <a:endParaRPr lang="ko-KR" altLang="en-US" sz="24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C377981-E9F0-4AC1-9B20-0A5045B47284}"/>
              </a:ext>
            </a:extLst>
          </p:cNvPr>
          <p:cNvSpPr txBox="1"/>
          <p:nvPr/>
        </p:nvSpPr>
        <p:spPr>
          <a:xfrm>
            <a:off x="1081364" y="674191"/>
            <a:ext cx="2199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개발 환경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82DF6D38-48A2-4E0C-926D-3542AFA47488}"/>
              </a:ext>
            </a:extLst>
          </p:cNvPr>
          <p:cNvGrpSpPr/>
          <p:nvPr/>
        </p:nvGrpSpPr>
        <p:grpSpPr>
          <a:xfrm>
            <a:off x="180682" y="381803"/>
            <a:ext cx="720000" cy="936000"/>
            <a:chOff x="5376000" y="2148709"/>
            <a:chExt cx="720000" cy="936000"/>
          </a:xfrm>
        </p:grpSpPr>
        <p:sp>
          <p:nvSpPr>
            <p:cNvPr id="31" name="자유형: 도형 30">
              <a:extLst>
                <a:ext uri="{FF2B5EF4-FFF2-40B4-BE49-F238E27FC236}">
                  <a16:creationId xmlns:a16="http://schemas.microsoft.com/office/drawing/2014/main" id="{9F0B6270-26A2-478D-B77F-E81846C9260D}"/>
                </a:ext>
              </a:extLst>
            </p:cNvPr>
            <p:cNvSpPr/>
            <p:nvPr/>
          </p:nvSpPr>
          <p:spPr>
            <a:xfrm flipV="1">
              <a:off x="5376000" y="2148709"/>
              <a:ext cx="720000" cy="936000"/>
            </a:xfrm>
            <a:custGeom>
              <a:avLst/>
              <a:gdLst>
                <a:gd name="connsiteX0" fmla="*/ 0 w 1800000"/>
                <a:gd name="connsiteY0" fmla="*/ 3902305 h 3902305"/>
                <a:gd name="connsiteX1" fmla="*/ 1800000 w 1800000"/>
                <a:gd name="connsiteY1" fmla="*/ 3902305 h 3902305"/>
                <a:gd name="connsiteX2" fmla="*/ 1800000 w 1800000"/>
                <a:gd name="connsiteY2" fmla="*/ 370908 h 3902305"/>
                <a:gd name="connsiteX3" fmla="*/ 1800000 w 1800000"/>
                <a:gd name="connsiteY3" fmla="*/ 369329 h 3902305"/>
                <a:gd name="connsiteX4" fmla="*/ 1800000 w 1800000"/>
                <a:gd name="connsiteY4" fmla="*/ 1577 h 3902305"/>
                <a:gd name="connsiteX5" fmla="*/ 903848 w 1800000"/>
                <a:gd name="connsiteY5" fmla="*/ 369329 h 3902305"/>
                <a:gd name="connsiteX6" fmla="*/ 899995 w 1800000"/>
                <a:gd name="connsiteY6" fmla="*/ 369329 h 3902305"/>
                <a:gd name="connsiteX7" fmla="*/ 0 w 1800000"/>
                <a:gd name="connsiteY7" fmla="*/ 0 h 3902305"/>
                <a:gd name="connsiteX8" fmla="*/ 0 w 1800000"/>
                <a:gd name="connsiteY8" fmla="*/ 369329 h 3902305"/>
                <a:gd name="connsiteX9" fmla="*/ 0 w 1800000"/>
                <a:gd name="connsiteY9" fmla="*/ 369331 h 3902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00000" h="3902305">
                  <a:moveTo>
                    <a:pt x="0" y="3902305"/>
                  </a:moveTo>
                  <a:lnTo>
                    <a:pt x="1800000" y="3902305"/>
                  </a:lnTo>
                  <a:lnTo>
                    <a:pt x="1800000" y="370908"/>
                  </a:lnTo>
                  <a:lnTo>
                    <a:pt x="1800000" y="369329"/>
                  </a:lnTo>
                  <a:lnTo>
                    <a:pt x="1800000" y="1577"/>
                  </a:lnTo>
                  <a:lnTo>
                    <a:pt x="903848" y="369329"/>
                  </a:lnTo>
                  <a:lnTo>
                    <a:pt x="899995" y="369329"/>
                  </a:lnTo>
                  <a:lnTo>
                    <a:pt x="0" y="0"/>
                  </a:lnTo>
                  <a:lnTo>
                    <a:pt x="0" y="369329"/>
                  </a:lnTo>
                  <a:lnTo>
                    <a:pt x="0" y="369331"/>
                  </a:lnTo>
                  <a:close/>
                </a:path>
              </a:pathLst>
            </a:custGeom>
            <a:solidFill>
              <a:srgbClr val="3DC147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/>
            </a:p>
          </p:txBody>
        </p:sp>
        <p:pic>
          <p:nvPicPr>
            <p:cNvPr id="32" name="그래픽 31">
              <a:extLst>
                <a:ext uri="{FF2B5EF4-FFF2-40B4-BE49-F238E27FC236}">
                  <a16:creationId xmlns:a16="http://schemas.microsoft.com/office/drawing/2014/main" id="{969BF6EC-2405-4154-B146-D5A09BCB7D0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466000" y="2318134"/>
              <a:ext cx="540000" cy="540000"/>
            </a:xfrm>
            <a:prstGeom prst="rect">
              <a:avLst/>
            </a:prstGeom>
          </p:spPr>
        </p:pic>
      </p:grpSp>
      <p:pic>
        <p:nvPicPr>
          <p:cNvPr id="35" name="그림 34">
            <a:extLst>
              <a:ext uri="{FF2B5EF4-FFF2-40B4-BE49-F238E27FC236}">
                <a16:creationId xmlns:a16="http://schemas.microsoft.com/office/drawing/2014/main" id="{36E40656-5DC8-4D4F-8522-81D77130DBB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11739"/>
          <a:stretch/>
        </p:blipFill>
        <p:spPr>
          <a:xfrm>
            <a:off x="7547593" y="4021391"/>
            <a:ext cx="1690311" cy="1611226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F855D925-77DF-4617-B309-8E32EA32C75F}"/>
              </a:ext>
            </a:extLst>
          </p:cNvPr>
          <p:cNvSpPr txBox="1"/>
          <p:nvPr/>
        </p:nvSpPr>
        <p:spPr>
          <a:xfrm>
            <a:off x="7992428" y="5639079"/>
            <a:ext cx="8006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FBX</a:t>
            </a:r>
            <a:endParaRPr lang="ko-KR" altLang="en-US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080884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3475772-356A-4BF7-91E0-6385D93B2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D5DB9-D65E-4BD5-BFD1-9816D26FC0AE}" type="slidenum">
              <a:rPr lang="ko-KR" altLang="en-US" smtClean="0"/>
              <a:t>14</a:t>
            </a:fld>
            <a:endParaRPr lang="ko-KR" altLang="en-US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A820F342-4ED5-4E12-B744-6633564BC7F3}"/>
              </a:ext>
            </a:extLst>
          </p:cNvPr>
          <p:cNvCxnSpPr>
            <a:cxnSpLocks/>
          </p:cNvCxnSpPr>
          <p:nvPr/>
        </p:nvCxnSpPr>
        <p:spPr>
          <a:xfrm>
            <a:off x="-1" y="674192"/>
            <a:ext cx="3024000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5412208D-8051-4452-898B-17C79CCD01A0}"/>
              </a:ext>
            </a:extLst>
          </p:cNvPr>
          <p:cNvSpPr txBox="1"/>
          <p:nvPr/>
        </p:nvSpPr>
        <p:spPr>
          <a:xfrm>
            <a:off x="995354" y="89416"/>
            <a:ext cx="21140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차후 계획</a:t>
            </a:r>
            <a:endParaRPr lang="ko-KR" altLang="en-US" sz="24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1E9B91-2D1D-4017-B056-FBB15255C5A1}"/>
              </a:ext>
            </a:extLst>
          </p:cNvPr>
          <p:cNvSpPr txBox="1"/>
          <p:nvPr/>
        </p:nvSpPr>
        <p:spPr>
          <a:xfrm>
            <a:off x="1081364" y="674191"/>
            <a:ext cx="1313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일정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2B9BCA48-FF21-467A-98DE-4648201C7C32}"/>
              </a:ext>
            </a:extLst>
          </p:cNvPr>
          <p:cNvGrpSpPr/>
          <p:nvPr/>
        </p:nvGrpSpPr>
        <p:grpSpPr>
          <a:xfrm>
            <a:off x="180682" y="381803"/>
            <a:ext cx="720000" cy="936000"/>
            <a:chOff x="7516054" y="2148709"/>
            <a:chExt cx="720000" cy="936000"/>
          </a:xfrm>
        </p:grpSpPr>
        <p:sp>
          <p:nvSpPr>
            <p:cNvPr id="7" name="자유형: 도형 6">
              <a:extLst>
                <a:ext uri="{FF2B5EF4-FFF2-40B4-BE49-F238E27FC236}">
                  <a16:creationId xmlns:a16="http://schemas.microsoft.com/office/drawing/2014/main" id="{6D2528DB-2407-42F6-B683-10D457204619}"/>
                </a:ext>
              </a:extLst>
            </p:cNvPr>
            <p:cNvSpPr/>
            <p:nvPr/>
          </p:nvSpPr>
          <p:spPr>
            <a:xfrm flipV="1">
              <a:off x="7516054" y="2148709"/>
              <a:ext cx="720000" cy="936000"/>
            </a:xfrm>
            <a:custGeom>
              <a:avLst/>
              <a:gdLst>
                <a:gd name="connsiteX0" fmla="*/ 0 w 1800000"/>
                <a:gd name="connsiteY0" fmla="*/ 3902305 h 3902305"/>
                <a:gd name="connsiteX1" fmla="*/ 1800000 w 1800000"/>
                <a:gd name="connsiteY1" fmla="*/ 3902305 h 3902305"/>
                <a:gd name="connsiteX2" fmla="*/ 1800000 w 1800000"/>
                <a:gd name="connsiteY2" fmla="*/ 370908 h 3902305"/>
                <a:gd name="connsiteX3" fmla="*/ 1800000 w 1800000"/>
                <a:gd name="connsiteY3" fmla="*/ 369329 h 3902305"/>
                <a:gd name="connsiteX4" fmla="*/ 1800000 w 1800000"/>
                <a:gd name="connsiteY4" fmla="*/ 1577 h 3902305"/>
                <a:gd name="connsiteX5" fmla="*/ 903848 w 1800000"/>
                <a:gd name="connsiteY5" fmla="*/ 369329 h 3902305"/>
                <a:gd name="connsiteX6" fmla="*/ 899995 w 1800000"/>
                <a:gd name="connsiteY6" fmla="*/ 369329 h 3902305"/>
                <a:gd name="connsiteX7" fmla="*/ 0 w 1800000"/>
                <a:gd name="connsiteY7" fmla="*/ 0 h 3902305"/>
                <a:gd name="connsiteX8" fmla="*/ 0 w 1800000"/>
                <a:gd name="connsiteY8" fmla="*/ 369329 h 3902305"/>
                <a:gd name="connsiteX9" fmla="*/ 0 w 1800000"/>
                <a:gd name="connsiteY9" fmla="*/ 369331 h 3902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00000" h="3902305">
                  <a:moveTo>
                    <a:pt x="0" y="3902305"/>
                  </a:moveTo>
                  <a:lnTo>
                    <a:pt x="1800000" y="3902305"/>
                  </a:lnTo>
                  <a:lnTo>
                    <a:pt x="1800000" y="370908"/>
                  </a:lnTo>
                  <a:lnTo>
                    <a:pt x="1800000" y="369329"/>
                  </a:lnTo>
                  <a:lnTo>
                    <a:pt x="1800000" y="1577"/>
                  </a:lnTo>
                  <a:lnTo>
                    <a:pt x="903848" y="369329"/>
                  </a:lnTo>
                  <a:lnTo>
                    <a:pt x="899995" y="369329"/>
                  </a:lnTo>
                  <a:lnTo>
                    <a:pt x="0" y="0"/>
                  </a:lnTo>
                  <a:lnTo>
                    <a:pt x="0" y="369329"/>
                  </a:lnTo>
                  <a:lnTo>
                    <a:pt x="0" y="369331"/>
                  </a:lnTo>
                  <a:close/>
                </a:path>
              </a:pathLst>
            </a:custGeom>
            <a:solidFill>
              <a:srgbClr val="FDD91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/>
            </a:p>
          </p:txBody>
        </p:sp>
        <p:pic>
          <p:nvPicPr>
            <p:cNvPr id="8" name="그래픽 7">
              <a:extLst>
                <a:ext uri="{FF2B5EF4-FFF2-40B4-BE49-F238E27FC236}">
                  <a16:creationId xmlns:a16="http://schemas.microsoft.com/office/drawing/2014/main" id="{28E48A43-DEA2-457A-8ED9-535CF2582C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606054" y="2318134"/>
              <a:ext cx="540000" cy="540000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4AFC37BC-FBE5-4BB0-B461-752CC5AB29BB}"/>
              </a:ext>
            </a:extLst>
          </p:cNvPr>
          <p:cNvSpPr txBox="1"/>
          <p:nvPr/>
        </p:nvSpPr>
        <p:spPr>
          <a:xfrm>
            <a:off x="8986589" y="5771575"/>
            <a:ext cx="23672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미정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59E82C4-0F8D-4669-9F6D-0753E5257A7B}"/>
              </a:ext>
            </a:extLst>
          </p:cNvPr>
          <p:cNvSpPr/>
          <p:nvPr/>
        </p:nvSpPr>
        <p:spPr>
          <a:xfrm>
            <a:off x="10336320" y="0"/>
            <a:ext cx="1193800" cy="674191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91744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3475772-356A-4BF7-91E0-6385D93B2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D5DB9-D65E-4BD5-BFD1-9816D26FC0AE}" type="slidenum">
              <a:rPr lang="ko-KR" altLang="en-US" smtClean="0"/>
              <a:t>15</a:t>
            </a:fld>
            <a:endParaRPr lang="ko-KR" altLang="en-US" dirty="0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A820F342-4ED5-4E12-B744-6633564BC7F3}"/>
              </a:ext>
            </a:extLst>
          </p:cNvPr>
          <p:cNvCxnSpPr>
            <a:cxnSpLocks/>
          </p:cNvCxnSpPr>
          <p:nvPr/>
        </p:nvCxnSpPr>
        <p:spPr>
          <a:xfrm>
            <a:off x="-1" y="674192"/>
            <a:ext cx="3024000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5412208D-8051-4452-898B-17C79CCD01A0}"/>
              </a:ext>
            </a:extLst>
          </p:cNvPr>
          <p:cNvSpPr txBox="1"/>
          <p:nvPr/>
        </p:nvSpPr>
        <p:spPr>
          <a:xfrm>
            <a:off x="995354" y="89416"/>
            <a:ext cx="21140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차후 계획</a:t>
            </a:r>
            <a:endParaRPr lang="ko-KR" altLang="en-US" sz="24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1E9B91-2D1D-4017-B056-FBB15255C5A1}"/>
              </a:ext>
            </a:extLst>
          </p:cNvPr>
          <p:cNvSpPr txBox="1"/>
          <p:nvPr/>
        </p:nvSpPr>
        <p:spPr>
          <a:xfrm>
            <a:off x="1081364" y="674191"/>
            <a:ext cx="1313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참고 문헌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2B9BCA48-FF21-467A-98DE-4648201C7C32}"/>
              </a:ext>
            </a:extLst>
          </p:cNvPr>
          <p:cNvGrpSpPr/>
          <p:nvPr/>
        </p:nvGrpSpPr>
        <p:grpSpPr>
          <a:xfrm>
            <a:off x="180682" y="381803"/>
            <a:ext cx="720000" cy="936000"/>
            <a:chOff x="7516054" y="2148709"/>
            <a:chExt cx="720000" cy="936000"/>
          </a:xfrm>
        </p:grpSpPr>
        <p:sp>
          <p:nvSpPr>
            <p:cNvPr id="7" name="자유형: 도형 6">
              <a:extLst>
                <a:ext uri="{FF2B5EF4-FFF2-40B4-BE49-F238E27FC236}">
                  <a16:creationId xmlns:a16="http://schemas.microsoft.com/office/drawing/2014/main" id="{6D2528DB-2407-42F6-B683-10D457204619}"/>
                </a:ext>
              </a:extLst>
            </p:cNvPr>
            <p:cNvSpPr/>
            <p:nvPr/>
          </p:nvSpPr>
          <p:spPr>
            <a:xfrm flipV="1">
              <a:off x="7516054" y="2148709"/>
              <a:ext cx="720000" cy="936000"/>
            </a:xfrm>
            <a:custGeom>
              <a:avLst/>
              <a:gdLst>
                <a:gd name="connsiteX0" fmla="*/ 0 w 1800000"/>
                <a:gd name="connsiteY0" fmla="*/ 3902305 h 3902305"/>
                <a:gd name="connsiteX1" fmla="*/ 1800000 w 1800000"/>
                <a:gd name="connsiteY1" fmla="*/ 3902305 h 3902305"/>
                <a:gd name="connsiteX2" fmla="*/ 1800000 w 1800000"/>
                <a:gd name="connsiteY2" fmla="*/ 370908 h 3902305"/>
                <a:gd name="connsiteX3" fmla="*/ 1800000 w 1800000"/>
                <a:gd name="connsiteY3" fmla="*/ 369329 h 3902305"/>
                <a:gd name="connsiteX4" fmla="*/ 1800000 w 1800000"/>
                <a:gd name="connsiteY4" fmla="*/ 1577 h 3902305"/>
                <a:gd name="connsiteX5" fmla="*/ 903848 w 1800000"/>
                <a:gd name="connsiteY5" fmla="*/ 369329 h 3902305"/>
                <a:gd name="connsiteX6" fmla="*/ 899995 w 1800000"/>
                <a:gd name="connsiteY6" fmla="*/ 369329 h 3902305"/>
                <a:gd name="connsiteX7" fmla="*/ 0 w 1800000"/>
                <a:gd name="connsiteY7" fmla="*/ 0 h 3902305"/>
                <a:gd name="connsiteX8" fmla="*/ 0 w 1800000"/>
                <a:gd name="connsiteY8" fmla="*/ 369329 h 3902305"/>
                <a:gd name="connsiteX9" fmla="*/ 0 w 1800000"/>
                <a:gd name="connsiteY9" fmla="*/ 369331 h 3902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00000" h="3902305">
                  <a:moveTo>
                    <a:pt x="0" y="3902305"/>
                  </a:moveTo>
                  <a:lnTo>
                    <a:pt x="1800000" y="3902305"/>
                  </a:lnTo>
                  <a:lnTo>
                    <a:pt x="1800000" y="370908"/>
                  </a:lnTo>
                  <a:lnTo>
                    <a:pt x="1800000" y="369329"/>
                  </a:lnTo>
                  <a:lnTo>
                    <a:pt x="1800000" y="1577"/>
                  </a:lnTo>
                  <a:lnTo>
                    <a:pt x="903848" y="369329"/>
                  </a:lnTo>
                  <a:lnTo>
                    <a:pt x="899995" y="369329"/>
                  </a:lnTo>
                  <a:lnTo>
                    <a:pt x="0" y="0"/>
                  </a:lnTo>
                  <a:lnTo>
                    <a:pt x="0" y="369329"/>
                  </a:lnTo>
                  <a:lnTo>
                    <a:pt x="0" y="369331"/>
                  </a:lnTo>
                  <a:close/>
                </a:path>
              </a:pathLst>
            </a:custGeom>
            <a:solidFill>
              <a:srgbClr val="FDD91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/>
            </a:p>
          </p:txBody>
        </p:sp>
        <p:pic>
          <p:nvPicPr>
            <p:cNvPr id="8" name="그래픽 7">
              <a:extLst>
                <a:ext uri="{FF2B5EF4-FFF2-40B4-BE49-F238E27FC236}">
                  <a16:creationId xmlns:a16="http://schemas.microsoft.com/office/drawing/2014/main" id="{28E48A43-DEA2-457A-8ED9-535CF2582C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606054" y="2318134"/>
              <a:ext cx="540000" cy="540000"/>
            </a:xfrm>
            <a:prstGeom prst="rect">
              <a:avLst/>
            </a:prstGeom>
          </p:spPr>
        </p:pic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97C025C8-41FF-459C-95BF-3F68B6EA6534}"/>
              </a:ext>
            </a:extLst>
          </p:cNvPr>
          <p:cNvGrpSpPr/>
          <p:nvPr/>
        </p:nvGrpSpPr>
        <p:grpSpPr>
          <a:xfrm>
            <a:off x="1224790" y="1317803"/>
            <a:ext cx="9742420" cy="4646858"/>
            <a:chOff x="1611380" y="1536520"/>
            <a:chExt cx="9742420" cy="4646858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9C10F83-C322-4E49-81C6-AD91F36424EB}"/>
                </a:ext>
              </a:extLst>
            </p:cNvPr>
            <p:cNvSpPr txBox="1"/>
            <p:nvPr/>
          </p:nvSpPr>
          <p:spPr>
            <a:xfrm>
              <a:off x="1611380" y="2629679"/>
              <a:ext cx="131323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아이콘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E4683F2-7CE4-4C5E-9BC3-319FB9783615}"/>
                </a:ext>
              </a:extLst>
            </p:cNvPr>
            <p:cNvSpPr txBox="1"/>
            <p:nvPr/>
          </p:nvSpPr>
          <p:spPr>
            <a:xfrm>
              <a:off x="1611380" y="1536520"/>
              <a:ext cx="131323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로고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6199C0E-199D-4BDC-93E9-BA63B90DD142}"/>
                </a:ext>
              </a:extLst>
            </p:cNvPr>
            <p:cNvSpPr txBox="1"/>
            <p:nvPr/>
          </p:nvSpPr>
          <p:spPr>
            <a:xfrm>
              <a:off x="1611380" y="3553642"/>
              <a:ext cx="1512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스크린샷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7E513CC-5226-4709-A347-C349D5849C86}"/>
                </a:ext>
              </a:extLst>
            </p:cNvPr>
            <p:cNvSpPr txBox="1"/>
            <p:nvPr/>
          </p:nvSpPr>
          <p:spPr>
            <a:xfrm>
              <a:off x="1837364" y="3101380"/>
              <a:ext cx="779251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전체</a:t>
              </a:r>
              <a:r>
                <a:rPr lang="en-US" altLang="ko-KR" sz="14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- https://www.flaticon.com/ </a:t>
              </a:r>
              <a:endPara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8E00463-BCE7-47A7-9ECF-ED710352057F}"/>
                </a:ext>
              </a:extLst>
            </p:cNvPr>
            <p:cNvSpPr txBox="1"/>
            <p:nvPr/>
          </p:nvSpPr>
          <p:spPr>
            <a:xfrm>
              <a:off x="1737982" y="1994390"/>
              <a:ext cx="961581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전체</a:t>
              </a:r>
              <a:r>
                <a:rPr lang="en-US" altLang="ko-KR" sz="14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- https://namu.wiki/w/%EB%82%98%EB%AC%B4%EC%9C%84%ED%82%A4:%EB%8C%80%EB%AC%B8 </a:t>
              </a:r>
              <a:endPara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831A557-61FC-489B-9065-31477BD24C3E}"/>
                </a:ext>
              </a:extLst>
            </p:cNvPr>
            <p:cNvSpPr txBox="1"/>
            <p:nvPr/>
          </p:nvSpPr>
          <p:spPr>
            <a:xfrm>
              <a:off x="1837364" y="3998164"/>
              <a:ext cx="779251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문명전쟁 </a:t>
              </a:r>
              <a:r>
                <a:rPr lang="ko-KR" altLang="en-US" sz="1400" dirty="0" err="1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아르케</a:t>
              </a:r>
              <a:r>
                <a:rPr lang="ko-KR" altLang="en-US" sz="14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</a:t>
              </a:r>
              <a:r>
                <a:rPr lang="en-US" altLang="ko-KR" sz="14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- http://www.inven.co.kr/webzine/news/?news=75212&amp;site=arche</a:t>
              </a:r>
              <a:endPara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DCD1627-C64F-453A-BF03-4CEC9832657A}"/>
                </a:ext>
              </a:extLst>
            </p:cNvPr>
            <p:cNvSpPr txBox="1"/>
            <p:nvPr/>
          </p:nvSpPr>
          <p:spPr>
            <a:xfrm>
              <a:off x="1837364" y="4305940"/>
              <a:ext cx="779251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키보드 </a:t>
              </a:r>
              <a:r>
                <a:rPr lang="en-US" altLang="ko-KR" sz="14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- https://www.apple.com/kr/shop/product/MQ5L2KH/A/magic-keyboard-%ED%95%9C%EA%B5%AD%EC%96%B4 </a:t>
              </a:r>
              <a:endPara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E9FF721-33EB-4F3C-9C0E-A763BA67DB1A}"/>
                </a:ext>
              </a:extLst>
            </p:cNvPr>
            <p:cNvSpPr txBox="1"/>
            <p:nvPr/>
          </p:nvSpPr>
          <p:spPr>
            <a:xfrm>
              <a:off x="1837364" y="4829160"/>
              <a:ext cx="779251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포켓몬 </a:t>
              </a:r>
              <a:r>
                <a:rPr lang="en-US" altLang="ko-KR" sz="14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- http://blog.daum.net/kongmyoung8189/28</a:t>
              </a:r>
              <a:endPara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6BD8F72-1C4E-4FAB-9AFD-9C0DF602438C}"/>
                </a:ext>
              </a:extLst>
            </p:cNvPr>
            <p:cNvSpPr txBox="1"/>
            <p:nvPr/>
          </p:nvSpPr>
          <p:spPr>
            <a:xfrm>
              <a:off x="1837364" y="5136937"/>
              <a:ext cx="846181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err="1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토탈리</a:t>
              </a:r>
              <a:r>
                <a:rPr lang="ko-KR" altLang="en-US" sz="14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</a:t>
              </a:r>
              <a:r>
                <a:rPr lang="ko-KR" altLang="en-US" sz="1400" dirty="0" err="1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어큐레이트</a:t>
              </a:r>
              <a:r>
                <a:rPr lang="ko-KR" altLang="en-US" sz="14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배틀 시뮬레이터</a:t>
              </a:r>
              <a:r>
                <a:rPr lang="en-US" altLang="ko-KR" sz="14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</a:t>
              </a:r>
            </a:p>
            <a:p>
              <a:r>
                <a:rPr lang="en-US" altLang="ko-KR" sz="14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- https://www.youtube.com/watch?v=OtU4WyQ5MoM</a:t>
              </a:r>
            </a:p>
            <a:p>
              <a:r>
                <a:rPr lang="en-US" altLang="ko-KR" sz="14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- https://www.youtube.com/watch?v=sH8q3pjI9hE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19FFCDF-2722-4234-87F0-39C7639DA0DB}"/>
                </a:ext>
              </a:extLst>
            </p:cNvPr>
            <p:cNvSpPr txBox="1"/>
            <p:nvPr/>
          </p:nvSpPr>
          <p:spPr>
            <a:xfrm>
              <a:off x="1837363" y="5875601"/>
              <a:ext cx="905059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원신 </a:t>
              </a:r>
              <a:r>
                <a:rPr lang="en-US" altLang="ko-KR" sz="14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- http://web.humoruniv.com/board/humor/read.html?table=thema2&amp;number=1069676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83193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05475B8-D935-44A9-9C81-75725F46E1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D5DB9-D65E-4BD5-BFD1-9816D26FC0AE}" type="slidenum">
              <a:rPr lang="ko-KR" altLang="en-US" smtClean="0"/>
              <a:t>16</a:t>
            </a:fld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9712BA6-5191-4FAE-A877-C40734B943A7}"/>
              </a:ext>
            </a:extLst>
          </p:cNvPr>
          <p:cNvCxnSpPr>
            <a:cxnSpLocks/>
          </p:cNvCxnSpPr>
          <p:nvPr/>
        </p:nvCxnSpPr>
        <p:spPr>
          <a:xfrm>
            <a:off x="-1" y="674192"/>
            <a:ext cx="3024000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0AA4D7D-3D19-4E5C-8200-BB2EFBF783D6}"/>
              </a:ext>
            </a:extLst>
          </p:cNvPr>
          <p:cNvSpPr txBox="1"/>
          <p:nvPr/>
        </p:nvSpPr>
        <p:spPr>
          <a:xfrm>
            <a:off x="995354" y="89416"/>
            <a:ext cx="21140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차후 계획</a:t>
            </a:r>
            <a:endParaRPr lang="ko-KR" altLang="en-US" sz="24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14E5B1-4381-4D28-A6E2-393B1E7E01B3}"/>
              </a:ext>
            </a:extLst>
          </p:cNvPr>
          <p:cNvSpPr txBox="1"/>
          <p:nvPr/>
        </p:nvSpPr>
        <p:spPr>
          <a:xfrm>
            <a:off x="1081364" y="674191"/>
            <a:ext cx="1313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데모 시연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1BAE312-9B13-4369-8572-371E330322F4}"/>
              </a:ext>
            </a:extLst>
          </p:cNvPr>
          <p:cNvGrpSpPr/>
          <p:nvPr/>
        </p:nvGrpSpPr>
        <p:grpSpPr>
          <a:xfrm>
            <a:off x="180682" y="381803"/>
            <a:ext cx="720000" cy="936000"/>
            <a:chOff x="7516054" y="2148709"/>
            <a:chExt cx="720000" cy="936000"/>
          </a:xfrm>
        </p:grpSpPr>
        <p:sp>
          <p:nvSpPr>
            <p:cNvPr id="9" name="자유형: 도형 8">
              <a:extLst>
                <a:ext uri="{FF2B5EF4-FFF2-40B4-BE49-F238E27FC236}">
                  <a16:creationId xmlns:a16="http://schemas.microsoft.com/office/drawing/2014/main" id="{E77EA152-758E-4F9C-8643-694A1C951A71}"/>
                </a:ext>
              </a:extLst>
            </p:cNvPr>
            <p:cNvSpPr/>
            <p:nvPr/>
          </p:nvSpPr>
          <p:spPr>
            <a:xfrm flipV="1">
              <a:off x="7516054" y="2148709"/>
              <a:ext cx="720000" cy="936000"/>
            </a:xfrm>
            <a:custGeom>
              <a:avLst/>
              <a:gdLst>
                <a:gd name="connsiteX0" fmla="*/ 0 w 1800000"/>
                <a:gd name="connsiteY0" fmla="*/ 3902305 h 3902305"/>
                <a:gd name="connsiteX1" fmla="*/ 1800000 w 1800000"/>
                <a:gd name="connsiteY1" fmla="*/ 3902305 h 3902305"/>
                <a:gd name="connsiteX2" fmla="*/ 1800000 w 1800000"/>
                <a:gd name="connsiteY2" fmla="*/ 370908 h 3902305"/>
                <a:gd name="connsiteX3" fmla="*/ 1800000 w 1800000"/>
                <a:gd name="connsiteY3" fmla="*/ 369329 h 3902305"/>
                <a:gd name="connsiteX4" fmla="*/ 1800000 w 1800000"/>
                <a:gd name="connsiteY4" fmla="*/ 1577 h 3902305"/>
                <a:gd name="connsiteX5" fmla="*/ 903848 w 1800000"/>
                <a:gd name="connsiteY5" fmla="*/ 369329 h 3902305"/>
                <a:gd name="connsiteX6" fmla="*/ 899995 w 1800000"/>
                <a:gd name="connsiteY6" fmla="*/ 369329 h 3902305"/>
                <a:gd name="connsiteX7" fmla="*/ 0 w 1800000"/>
                <a:gd name="connsiteY7" fmla="*/ 0 h 3902305"/>
                <a:gd name="connsiteX8" fmla="*/ 0 w 1800000"/>
                <a:gd name="connsiteY8" fmla="*/ 369329 h 3902305"/>
                <a:gd name="connsiteX9" fmla="*/ 0 w 1800000"/>
                <a:gd name="connsiteY9" fmla="*/ 369331 h 3902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00000" h="3902305">
                  <a:moveTo>
                    <a:pt x="0" y="3902305"/>
                  </a:moveTo>
                  <a:lnTo>
                    <a:pt x="1800000" y="3902305"/>
                  </a:lnTo>
                  <a:lnTo>
                    <a:pt x="1800000" y="370908"/>
                  </a:lnTo>
                  <a:lnTo>
                    <a:pt x="1800000" y="369329"/>
                  </a:lnTo>
                  <a:lnTo>
                    <a:pt x="1800000" y="1577"/>
                  </a:lnTo>
                  <a:lnTo>
                    <a:pt x="903848" y="369329"/>
                  </a:lnTo>
                  <a:lnTo>
                    <a:pt x="899995" y="369329"/>
                  </a:lnTo>
                  <a:lnTo>
                    <a:pt x="0" y="0"/>
                  </a:lnTo>
                  <a:lnTo>
                    <a:pt x="0" y="369329"/>
                  </a:lnTo>
                  <a:lnTo>
                    <a:pt x="0" y="369331"/>
                  </a:lnTo>
                  <a:close/>
                </a:path>
              </a:pathLst>
            </a:custGeom>
            <a:solidFill>
              <a:srgbClr val="FDD91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/>
            </a:p>
          </p:txBody>
        </p:sp>
        <p:pic>
          <p:nvPicPr>
            <p:cNvPr id="10" name="그래픽 9">
              <a:extLst>
                <a:ext uri="{FF2B5EF4-FFF2-40B4-BE49-F238E27FC236}">
                  <a16:creationId xmlns:a16="http://schemas.microsoft.com/office/drawing/2014/main" id="{64DE8903-D154-43E8-8791-DD110F0046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606054" y="2318134"/>
              <a:ext cx="540000" cy="540000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9C56D6E1-073D-4394-8951-FF9FE12467E1}"/>
              </a:ext>
            </a:extLst>
          </p:cNvPr>
          <p:cNvSpPr txBox="1"/>
          <p:nvPr/>
        </p:nvSpPr>
        <p:spPr>
          <a:xfrm>
            <a:off x="4418362" y="2921168"/>
            <a:ext cx="335527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데모 시연</a:t>
            </a:r>
          </a:p>
        </p:txBody>
      </p:sp>
    </p:spTree>
    <p:extLst>
      <p:ext uri="{BB962C8B-B14F-4D97-AF65-F5344CB8AC3E}">
        <p14:creationId xmlns:p14="http://schemas.microsoft.com/office/powerpoint/2010/main" val="11392657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FEF8AAA-2441-4837-B3EF-63DE0816D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D5DB9-D65E-4BD5-BFD1-9816D26FC0AE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615573" y="710384"/>
            <a:ext cx="13800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목차</a:t>
            </a:r>
            <a:endParaRPr lang="ko-KR" altLang="en-US" sz="24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A9C8CFDB-257E-421F-A55D-8205A14F6B02}"/>
              </a:ext>
            </a:extLst>
          </p:cNvPr>
          <p:cNvGrpSpPr/>
          <p:nvPr/>
        </p:nvGrpSpPr>
        <p:grpSpPr>
          <a:xfrm>
            <a:off x="2085596" y="809376"/>
            <a:ext cx="3610172" cy="5239247"/>
            <a:chOff x="2812100" y="533228"/>
            <a:chExt cx="3610172" cy="5239247"/>
          </a:xfrm>
        </p:grpSpPr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833F9949-3091-47F6-AF20-76B9EEB5F6A5}"/>
                </a:ext>
              </a:extLst>
            </p:cNvPr>
            <p:cNvGrpSpPr/>
            <p:nvPr/>
          </p:nvGrpSpPr>
          <p:grpSpPr>
            <a:xfrm>
              <a:off x="2812100" y="533228"/>
              <a:ext cx="3600000" cy="1116000"/>
              <a:chOff x="7577508" y="724552"/>
              <a:chExt cx="3600000" cy="1116000"/>
            </a:xfrm>
          </p:grpSpPr>
          <p:sp>
            <p:nvSpPr>
              <p:cNvPr id="4" name="TextBox 3"/>
              <p:cNvSpPr txBox="1"/>
              <p:nvPr/>
            </p:nvSpPr>
            <p:spPr>
              <a:xfrm>
                <a:off x="8731848" y="1010281"/>
                <a:ext cx="235909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200" dirty="0"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1. </a:t>
                </a:r>
                <a:r>
                  <a:rPr lang="ko-KR" altLang="en-US" sz="3200" dirty="0"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게임 소개</a:t>
                </a:r>
              </a:p>
            </p:txBody>
          </p:sp>
          <p:grpSp>
            <p:nvGrpSpPr>
              <p:cNvPr id="26" name="그룹 25">
                <a:extLst>
                  <a:ext uri="{FF2B5EF4-FFF2-40B4-BE49-F238E27FC236}">
                    <a16:creationId xmlns:a16="http://schemas.microsoft.com/office/drawing/2014/main" id="{9C8A3338-145A-4F2E-B6CF-564DE9840189}"/>
                  </a:ext>
                </a:extLst>
              </p:cNvPr>
              <p:cNvGrpSpPr/>
              <p:nvPr/>
            </p:nvGrpSpPr>
            <p:grpSpPr>
              <a:xfrm>
                <a:off x="7577508" y="724552"/>
                <a:ext cx="3600000" cy="1116000"/>
                <a:chOff x="2657473" y="664871"/>
                <a:chExt cx="3600000" cy="1116000"/>
              </a:xfrm>
            </p:grpSpPr>
            <p:cxnSp>
              <p:nvCxnSpPr>
                <p:cNvPr id="21" name="직선 연결선 20">
                  <a:extLst>
                    <a:ext uri="{FF2B5EF4-FFF2-40B4-BE49-F238E27FC236}">
                      <a16:creationId xmlns:a16="http://schemas.microsoft.com/office/drawing/2014/main" id="{46BE37C4-3D05-4396-82D9-E81D8F31DF6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57473" y="825669"/>
                  <a:ext cx="3600000" cy="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7" name="그룹 16">
                  <a:extLst>
                    <a:ext uri="{FF2B5EF4-FFF2-40B4-BE49-F238E27FC236}">
                      <a16:creationId xmlns:a16="http://schemas.microsoft.com/office/drawing/2014/main" id="{E5A9D991-6E7F-4492-BE97-0BF0258E30E4}"/>
                    </a:ext>
                  </a:extLst>
                </p:cNvPr>
                <p:cNvGrpSpPr/>
                <p:nvPr/>
              </p:nvGrpSpPr>
              <p:grpSpPr>
                <a:xfrm>
                  <a:off x="2897246" y="664871"/>
                  <a:ext cx="828000" cy="1116000"/>
                  <a:chOff x="6764774" y="1085834"/>
                  <a:chExt cx="828000" cy="1116000"/>
                </a:xfrm>
              </p:grpSpPr>
              <p:sp>
                <p:nvSpPr>
                  <p:cNvPr id="20" name="자유형: 도형 19">
                    <a:extLst>
                      <a:ext uri="{FF2B5EF4-FFF2-40B4-BE49-F238E27FC236}">
                        <a16:creationId xmlns:a16="http://schemas.microsoft.com/office/drawing/2014/main" id="{2598A874-DDB2-46DA-9C2C-6C6C3FBC4A76}"/>
                      </a:ext>
                    </a:extLst>
                  </p:cNvPr>
                  <p:cNvSpPr/>
                  <p:nvPr/>
                </p:nvSpPr>
                <p:spPr>
                  <a:xfrm flipV="1">
                    <a:off x="6764774" y="1085834"/>
                    <a:ext cx="828000" cy="1116000"/>
                  </a:xfrm>
                  <a:custGeom>
                    <a:avLst/>
                    <a:gdLst>
                      <a:gd name="connsiteX0" fmla="*/ 0 w 1800000"/>
                      <a:gd name="connsiteY0" fmla="*/ 3902305 h 3902305"/>
                      <a:gd name="connsiteX1" fmla="*/ 1800000 w 1800000"/>
                      <a:gd name="connsiteY1" fmla="*/ 3902305 h 3902305"/>
                      <a:gd name="connsiteX2" fmla="*/ 1800000 w 1800000"/>
                      <a:gd name="connsiteY2" fmla="*/ 370908 h 3902305"/>
                      <a:gd name="connsiteX3" fmla="*/ 1800000 w 1800000"/>
                      <a:gd name="connsiteY3" fmla="*/ 369329 h 3902305"/>
                      <a:gd name="connsiteX4" fmla="*/ 1800000 w 1800000"/>
                      <a:gd name="connsiteY4" fmla="*/ 1577 h 3902305"/>
                      <a:gd name="connsiteX5" fmla="*/ 903848 w 1800000"/>
                      <a:gd name="connsiteY5" fmla="*/ 369329 h 3902305"/>
                      <a:gd name="connsiteX6" fmla="*/ 899995 w 1800000"/>
                      <a:gd name="connsiteY6" fmla="*/ 369329 h 3902305"/>
                      <a:gd name="connsiteX7" fmla="*/ 0 w 1800000"/>
                      <a:gd name="connsiteY7" fmla="*/ 0 h 3902305"/>
                      <a:gd name="connsiteX8" fmla="*/ 0 w 1800000"/>
                      <a:gd name="connsiteY8" fmla="*/ 369329 h 3902305"/>
                      <a:gd name="connsiteX9" fmla="*/ 0 w 1800000"/>
                      <a:gd name="connsiteY9" fmla="*/ 369331 h 39023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800000" h="3902305">
                        <a:moveTo>
                          <a:pt x="0" y="3902305"/>
                        </a:moveTo>
                        <a:lnTo>
                          <a:pt x="1800000" y="3902305"/>
                        </a:lnTo>
                        <a:lnTo>
                          <a:pt x="1800000" y="370908"/>
                        </a:lnTo>
                        <a:lnTo>
                          <a:pt x="1800000" y="369329"/>
                        </a:lnTo>
                        <a:lnTo>
                          <a:pt x="1800000" y="1577"/>
                        </a:lnTo>
                        <a:lnTo>
                          <a:pt x="903848" y="369329"/>
                        </a:lnTo>
                        <a:lnTo>
                          <a:pt x="899995" y="369329"/>
                        </a:lnTo>
                        <a:lnTo>
                          <a:pt x="0" y="0"/>
                        </a:lnTo>
                        <a:lnTo>
                          <a:pt x="0" y="369329"/>
                        </a:lnTo>
                        <a:lnTo>
                          <a:pt x="0" y="369331"/>
                        </a:lnTo>
                        <a:close/>
                      </a:path>
                    </a:pathLst>
                  </a:custGeom>
                  <a:solidFill>
                    <a:srgbClr val="D50100"/>
                  </a:solidFill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ko-KR" altLang="en-US" dirty="0"/>
                  </a:p>
                </p:txBody>
              </p:sp>
              <p:pic>
                <p:nvPicPr>
                  <p:cNvPr id="9" name="그래픽 8">
                    <a:extLst>
                      <a:ext uri="{FF2B5EF4-FFF2-40B4-BE49-F238E27FC236}">
                        <a16:creationId xmlns:a16="http://schemas.microsoft.com/office/drawing/2014/main" id="{29178AA6-3DEE-43D1-98D2-4AA53320B31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854774" y="1261585"/>
                    <a:ext cx="648000" cy="648000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E3745CC1-AB36-4B50-A42F-B9B470CB2040}"/>
                </a:ext>
              </a:extLst>
            </p:cNvPr>
            <p:cNvGrpSpPr/>
            <p:nvPr/>
          </p:nvGrpSpPr>
          <p:grpSpPr>
            <a:xfrm>
              <a:off x="2812100" y="1907643"/>
              <a:ext cx="3600000" cy="1116000"/>
              <a:chOff x="2812100" y="721406"/>
              <a:chExt cx="3600000" cy="1116000"/>
            </a:xfrm>
          </p:grpSpPr>
          <p:sp>
            <p:nvSpPr>
              <p:cNvPr id="5" name="TextBox 4"/>
              <p:cNvSpPr txBox="1"/>
              <p:nvPr/>
            </p:nvSpPr>
            <p:spPr>
              <a:xfrm>
                <a:off x="3969339" y="1010281"/>
                <a:ext cx="237028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200" dirty="0"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2. </a:t>
                </a:r>
                <a:r>
                  <a:rPr lang="ko-KR" altLang="en-US" sz="3200" dirty="0"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연구 분야</a:t>
                </a:r>
              </a:p>
            </p:txBody>
          </p: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8F75D841-526A-4AD2-8303-3BFA9A068A41}"/>
                  </a:ext>
                </a:extLst>
              </p:cNvPr>
              <p:cNvGrpSpPr/>
              <p:nvPr/>
            </p:nvGrpSpPr>
            <p:grpSpPr>
              <a:xfrm>
                <a:off x="2812100" y="721406"/>
                <a:ext cx="3600000" cy="1116000"/>
                <a:chOff x="2812100" y="721406"/>
                <a:chExt cx="3600000" cy="1116000"/>
              </a:xfrm>
            </p:grpSpPr>
            <p:cxnSp>
              <p:nvCxnSpPr>
                <p:cNvPr id="32" name="직선 연결선 31">
                  <a:extLst>
                    <a:ext uri="{FF2B5EF4-FFF2-40B4-BE49-F238E27FC236}">
                      <a16:creationId xmlns:a16="http://schemas.microsoft.com/office/drawing/2014/main" id="{11EBE2DD-78C0-4276-8009-F59AE90DE3E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812100" y="885350"/>
                  <a:ext cx="3600000" cy="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2" name="그룹 21">
                  <a:extLst>
                    <a:ext uri="{FF2B5EF4-FFF2-40B4-BE49-F238E27FC236}">
                      <a16:creationId xmlns:a16="http://schemas.microsoft.com/office/drawing/2014/main" id="{F1F71DB9-A038-4422-9514-DB85D3BEB6ED}"/>
                    </a:ext>
                  </a:extLst>
                </p:cNvPr>
                <p:cNvGrpSpPr/>
                <p:nvPr/>
              </p:nvGrpSpPr>
              <p:grpSpPr>
                <a:xfrm>
                  <a:off x="3051339" y="721406"/>
                  <a:ext cx="828000" cy="1116000"/>
                  <a:chOff x="6764774" y="3831292"/>
                  <a:chExt cx="828000" cy="1116000"/>
                </a:xfrm>
              </p:grpSpPr>
              <p:sp>
                <p:nvSpPr>
                  <p:cNvPr id="23" name="자유형: 도형 22">
                    <a:extLst>
                      <a:ext uri="{FF2B5EF4-FFF2-40B4-BE49-F238E27FC236}">
                        <a16:creationId xmlns:a16="http://schemas.microsoft.com/office/drawing/2014/main" id="{9846A2A5-C11F-466D-BB5A-4138387743C5}"/>
                      </a:ext>
                    </a:extLst>
                  </p:cNvPr>
                  <p:cNvSpPr/>
                  <p:nvPr/>
                </p:nvSpPr>
                <p:spPr>
                  <a:xfrm flipV="1">
                    <a:off x="6764774" y="3831292"/>
                    <a:ext cx="828000" cy="1116000"/>
                  </a:xfrm>
                  <a:custGeom>
                    <a:avLst/>
                    <a:gdLst>
                      <a:gd name="connsiteX0" fmla="*/ 0 w 1800000"/>
                      <a:gd name="connsiteY0" fmla="*/ 3902305 h 3902305"/>
                      <a:gd name="connsiteX1" fmla="*/ 1800000 w 1800000"/>
                      <a:gd name="connsiteY1" fmla="*/ 3902305 h 3902305"/>
                      <a:gd name="connsiteX2" fmla="*/ 1800000 w 1800000"/>
                      <a:gd name="connsiteY2" fmla="*/ 370908 h 3902305"/>
                      <a:gd name="connsiteX3" fmla="*/ 1800000 w 1800000"/>
                      <a:gd name="connsiteY3" fmla="*/ 369329 h 3902305"/>
                      <a:gd name="connsiteX4" fmla="*/ 1800000 w 1800000"/>
                      <a:gd name="connsiteY4" fmla="*/ 1577 h 3902305"/>
                      <a:gd name="connsiteX5" fmla="*/ 903848 w 1800000"/>
                      <a:gd name="connsiteY5" fmla="*/ 369329 h 3902305"/>
                      <a:gd name="connsiteX6" fmla="*/ 899995 w 1800000"/>
                      <a:gd name="connsiteY6" fmla="*/ 369329 h 3902305"/>
                      <a:gd name="connsiteX7" fmla="*/ 0 w 1800000"/>
                      <a:gd name="connsiteY7" fmla="*/ 0 h 3902305"/>
                      <a:gd name="connsiteX8" fmla="*/ 0 w 1800000"/>
                      <a:gd name="connsiteY8" fmla="*/ 369329 h 3902305"/>
                      <a:gd name="connsiteX9" fmla="*/ 0 w 1800000"/>
                      <a:gd name="connsiteY9" fmla="*/ 369331 h 39023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800000" h="3902305">
                        <a:moveTo>
                          <a:pt x="0" y="3902305"/>
                        </a:moveTo>
                        <a:lnTo>
                          <a:pt x="1800000" y="3902305"/>
                        </a:lnTo>
                        <a:lnTo>
                          <a:pt x="1800000" y="370908"/>
                        </a:lnTo>
                        <a:lnTo>
                          <a:pt x="1800000" y="369329"/>
                        </a:lnTo>
                        <a:lnTo>
                          <a:pt x="1800000" y="1577"/>
                        </a:lnTo>
                        <a:lnTo>
                          <a:pt x="903848" y="369329"/>
                        </a:lnTo>
                        <a:lnTo>
                          <a:pt x="899995" y="369329"/>
                        </a:lnTo>
                        <a:lnTo>
                          <a:pt x="0" y="0"/>
                        </a:lnTo>
                        <a:lnTo>
                          <a:pt x="0" y="369329"/>
                        </a:lnTo>
                        <a:lnTo>
                          <a:pt x="0" y="369331"/>
                        </a:lnTo>
                        <a:close/>
                      </a:path>
                    </a:pathLst>
                  </a:custGeom>
                  <a:solidFill>
                    <a:srgbClr val="3D91E4"/>
                  </a:solidFill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ko-KR" altLang="en-US" dirty="0"/>
                  </a:p>
                </p:txBody>
              </p:sp>
              <p:pic>
                <p:nvPicPr>
                  <p:cNvPr id="11" name="그래픽 10">
                    <a:extLst>
                      <a:ext uri="{FF2B5EF4-FFF2-40B4-BE49-F238E27FC236}">
                        <a16:creationId xmlns:a16="http://schemas.microsoft.com/office/drawing/2014/main" id="{632ACE5F-17DE-45AA-B6A3-B3BFF1351E2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854774" y="4005195"/>
                    <a:ext cx="648000" cy="648000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30C1BAA0-69B0-4B91-8AA0-6BFA63D39130}"/>
                </a:ext>
              </a:extLst>
            </p:cNvPr>
            <p:cNvGrpSpPr/>
            <p:nvPr/>
          </p:nvGrpSpPr>
          <p:grpSpPr>
            <a:xfrm>
              <a:off x="2812100" y="3282059"/>
              <a:ext cx="3600000" cy="1116000"/>
              <a:chOff x="7577508" y="2601818"/>
              <a:chExt cx="3600000" cy="1116000"/>
            </a:xfrm>
          </p:grpSpPr>
          <p:sp>
            <p:nvSpPr>
              <p:cNvPr id="6" name="TextBox 5"/>
              <p:cNvSpPr txBox="1"/>
              <p:nvPr/>
            </p:nvSpPr>
            <p:spPr>
              <a:xfrm>
                <a:off x="8731848" y="2887546"/>
                <a:ext cx="205067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200" dirty="0"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3. </a:t>
                </a:r>
                <a:r>
                  <a:rPr lang="ko-KR" altLang="en-US" sz="3200" dirty="0"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팀 소개</a:t>
                </a:r>
              </a:p>
            </p:txBody>
          </p:sp>
          <p:grpSp>
            <p:nvGrpSpPr>
              <p:cNvPr id="25" name="그룹 24">
                <a:extLst>
                  <a:ext uri="{FF2B5EF4-FFF2-40B4-BE49-F238E27FC236}">
                    <a16:creationId xmlns:a16="http://schemas.microsoft.com/office/drawing/2014/main" id="{F64B953E-D5E8-4C4F-8386-3B058CD12305}"/>
                  </a:ext>
                </a:extLst>
              </p:cNvPr>
              <p:cNvGrpSpPr/>
              <p:nvPr/>
            </p:nvGrpSpPr>
            <p:grpSpPr>
              <a:xfrm>
                <a:off x="7577508" y="2601818"/>
                <a:ext cx="3600000" cy="1116000"/>
                <a:chOff x="7880175" y="664871"/>
                <a:chExt cx="3600000" cy="1116000"/>
              </a:xfrm>
            </p:grpSpPr>
            <p:cxnSp>
              <p:nvCxnSpPr>
                <p:cNvPr id="27" name="직선 연결선 26">
                  <a:extLst>
                    <a:ext uri="{FF2B5EF4-FFF2-40B4-BE49-F238E27FC236}">
                      <a16:creationId xmlns:a16="http://schemas.microsoft.com/office/drawing/2014/main" id="{45D5671E-A867-4E42-91A2-F174974BBA5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880175" y="825669"/>
                  <a:ext cx="3600000" cy="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8" name="그룹 17">
                  <a:extLst>
                    <a:ext uri="{FF2B5EF4-FFF2-40B4-BE49-F238E27FC236}">
                      <a16:creationId xmlns:a16="http://schemas.microsoft.com/office/drawing/2014/main" id="{8F62ECC9-AC60-4ACA-BEDC-0B2F7EC04A6C}"/>
                    </a:ext>
                  </a:extLst>
                </p:cNvPr>
                <p:cNvGrpSpPr/>
                <p:nvPr/>
              </p:nvGrpSpPr>
              <p:grpSpPr>
                <a:xfrm>
                  <a:off x="8121099" y="664871"/>
                  <a:ext cx="828000" cy="1116000"/>
                  <a:chOff x="6764774" y="2458563"/>
                  <a:chExt cx="828000" cy="1116000"/>
                </a:xfrm>
              </p:grpSpPr>
              <p:sp>
                <p:nvSpPr>
                  <p:cNvPr id="28" name="자유형: 도형 27">
                    <a:extLst>
                      <a:ext uri="{FF2B5EF4-FFF2-40B4-BE49-F238E27FC236}">
                        <a16:creationId xmlns:a16="http://schemas.microsoft.com/office/drawing/2014/main" id="{555A811C-C08E-4712-AFE4-4DC64ED8A7E5}"/>
                      </a:ext>
                    </a:extLst>
                  </p:cNvPr>
                  <p:cNvSpPr/>
                  <p:nvPr/>
                </p:nvSpPr>
                <p:spPr>
                  <a:xfrm flipV="1">
                    <a:off x="6764774" y="2458563"/>
                    <a:ext cx="828000" cy="1116000"/>
                  </a:xfrm>
                  <a:custGeom>
                    <a:avLst/>
                    <a:gdLst>
                      <a:gd name="connsiteX0" fmla="*/ 0 w 1800000"/>
                      <a:gd name="connsiteY0" fmla="*/ 3902305 h 3902305"/>
                      <a:gd name="connsiteX1" fmla="*/ 1800000 w 1800000"/>
                      <a:gd name="connsiteY1" fmla="*/ 3902305 h 3902305"/>
                      <a:gd name="connsiteX2" fmla="*/ 1800000 w 1800000"/>
                      <a:gd name="connsiteY2" fmla="*/ 370908 h 3902305"/>
                      <a:gd name="connsiteX3" fmla="*/ 1800000 w 1800000"/>
                      <a:gd name="connsiteY3" fmla="*/ 369329 h 3902305"/>
                      <a:gd name="connsiteX4" fmla="*/ 1800000 w 1800000"/>
                      <a:gd name="connsiteY4" fmla="*/ 1577 h 3902305"/>
                      <a:gd name="connsiteX5" fmla="*/ 903848 w 1800000"/>
                      <a:gd name="connsiteY5" fmla="*/ 369329 h 3902305"/>
                      <a:gd name="connsiteX6" fmla="*/ 899995 w 1800000"/>
                      <a:gd name="connsiteY6" fmla="*/ 369329 h 3902305"/>
                      <a:gd name="connsiteX7" fmla="*/ 0 w 1800000"/>
                      <a:gd name="connsiteY7" fmla="*/ 0 h 3902305"/>
                      <a:gd name="connsiteX8" fmla="*/ 0 w 1800000"/>
                      <a:gd name="connsiteY8" fmla="*/ 369329 h 3902305"/>
                      <a:gd name="connsiteX9" fmla="*/ 0 w 1800000"/>
                      <a:gd name="connsiteY9" fmla="*/ 369331 h 39023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800000" h="3902305">
                        <a:moveTo>
                          <a:pt x="0" y="3902305"/>
                        </a:moveTo>
                        <a:lnTo>
                          <a:pt x="1800000" y="3902305"/>
                        </a:lnTo>
                        <a:lnTo>
                          <a:pt x="1800000" y="370908"/>
                        </a:lnTo>
                        <a:lnTo>
                          <a:pt x="1800000" y="369329"/>
                        </a:lnTo>
                        <a:lnTo>
                          <a:pt x="1800000" y="1577"/>
                        </a:lnTo>
                        <a:lnTo>
                          <a:pt x="903848" y="369329"/>
                        </a:lnTo>
                        <a:lnTo>
                          <a:pt x="899995" y="369329"/>
                        </a:lnTo>
                        <a:lnTo>
                          <a:pt x="0" y="0"/>
                        </a:lnTo>
                        <a:lnTo>
                          <a:pt x="0" y="369329"/>
                        </a:lnTo>
                        <a:lnTo>
                          <a:pt x="0" y="369331"/>
                        </a:lnTo>
                        <a:close/>
                      </a:path>
                    </a:pathLst>
                  </a:custGeom>
                  <a:solidFill>
                    <a:srgbClr val="3DC147"/>
                  </a:solidFill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ko-KR" altLang="en-US" dirty="0"/>
                  </a:p>
                </p:txBody>
              </p:sp>
              <p:pic>
                <p:nvPicPr>
                  <p:cNvPr id="13" name="그래픽 12">
                    <a:extLst>
                      <a:ext uri="{FF2B5EF4-FFF2-40B4-BE49-F238E27FC236}">
                        <a16:creationId xmlns:a16="http://schemas.microsoft.com/office/drawing/2014/main" id="{18165CA7-B49A-425C-9029-B583526B153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7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854774" y="2635784"/>
                    <a:ext cx="648000" cy="648000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526CC89C-ABE2-42E5-A773-0DEE1B89EED8}"/>
                </a:ext>
              </a:extLst>
            </p:cNvPr>
            <p:cNvGrpSpPr/>
            <p:nvPr/>
          </p:nvGrpSpPr>
          <p:grpSpPr>
            <a:xfrm>
              <a:off x="2812100" y="4656475"/>
              <a:ext cx="3610172" cy="1116000"/>
              <a:chOff x="2373432" y="3438066"/>
              <a:chExt cx="3610172" cy="1116000"/>
            </a:xfrm>
          </p:grpSpPr>
          <p:sp>
            <p:nvSpPr>
              <p:cNvPr id="7" name="TextBox 6"/>
              <p:cNvSpPr txBox="1"/>
              <p:nvPr/>
            </p:nvSpPr>
            <p:spPr>
              <a:xfrm>
                <a:off x="3530671" y="3744125"/>
                <a:ext cx="2452933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200" dirty="0"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4. </a:t>
                </a:r>
                <a:r>
                  <a:rPr lang="ko-KR" altLang="en-US" sz="3200" dirty="0"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차후 계획</a:t>
                </a:r>
              </a:p>
            </p:txBody>
          </p:sp>
          <p:grpSp>
            <p:nvGrpSpPr>
              <p:cNvPr id="30" name="그룹 29">
                <a:extLst>
                  <a:ext uri="{FF2B5EF4-FFF2-40B4-BE49-F238E27FC236}">
                    <a16:creationId xmlns:a16="http://schemas.microsoft.com/office/drawing/2014/main" id="{1FC03B8C-0382-41E5-BE08-CA0E1A717D46}"/>
                  </a:ext>
                </a:extLst>
              </p:cNvPr>
              <p:cNvGrpSpPr/>
              <p:nvPr/>
            </p:nvGrpSpPr>
            <p:grpSpPr>
              <a:xfrm>
                <a:off x="2373432" y="3438066"/>
                <a:ext cx="3600000" cy="1116000"/>
                <a:chOff x="2812100" y="2601818"/>
                <a:chExt cx="3600000" cy="1116000"/>
              </a:xfrm>
            </p:grpSpPr>
            <p:cxnSp>
              <p:nvCxnSpPr>
                <p:cNvPr id="19" name="직선 연결선 18">
                  <a:extLst>
                    <a:ext uri="{FF2B5EF4-FFF2-40B4-BE49-F238E27FC236}">
                      <a16:creationId xmlns:a16="http://schemas.microsoft.com/office/drawing/2014/main" id="{94FDBE09-D3A4-4FB5-9684-73B262FAE18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812100" y="2779039"/>
                  <a:ext cx="3600000" cy="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4" name="그룹 23">
                  <a:extLst>
                    <a:ext uri="{FF2B5EF4-FFF2-40B4-BE49-F238E27FC236}">
                      <a16:creationId xmlns:a16="http://schemas.microsoft.com/office/drawing/2014/main" id="{D2DB7DA2-11DD-4591-BACE-01CDEB56C771}"/>
                    </a:ext>
                  </a:extLst>
                </p:cNvPr>
                <p:cNvGrpSpPr/>
                <p:nvPr/>
              </p:nvGrpSpPr>
              <p:grpSpPr>
                <a:xfrm>
                  <a:off x="3051339" y="2601818"/>
                  <a:ext cx="828000" cy="1116000"/>
                  <a:chOff x="6764774" y="5204021"/>
                  <a:chExt cx="828000" cy="1116000"/>
                </a:xfrm>
              </p:grpSpPr>
              <p:sp>
                <p:nvSpPr>
                  <p:cNvPr id="33" name="자유형: 도형 32">
                    <a:extLst>
                      <a:ext uri="{FF2B5EF4-FFF2-40B4-BE49-F238E27FC236}">
                        <a16:creationId xmlns:a16="http://schemas.microsoft.com/office/drawing/2014/main" id="{60965CC6-B6D7-4CED-87CE-D82D1599F17C}"/>
                      </a:ext>
                    </a:extLst>
                  </p:cNvPr>
                  <p:cNvSpPr/>
                  <p:nvPr/>
                </p:nvSpPr>
                <p:spPr>
                  <a:xfrm flipV="1">
                    <a:off x="6764774" y="5204021"/>
                    <a:ext cx="828000" cy="1116000"/>
                  </a:xfrm>
                  <a:custGeom>
                    <a:avLst/>
                    <a:gdLst>
                      <a:gd name="connsiteX0" fmla="*/ 0 w 1800000"/>
                      <a:gd name="connsiteY0" fmla="*/ 3902305 h 3902305"/>
                      <a:gd name="connsiteX1" fmla="*/ 1800000 w 1800000"/>
                      <a:gd name="connsiteY1" fmla="*/ 3902305 h 3902305"/>
                      <a:gd name="connsiteX2" fmla="*/ 1800000 w 1800000"/>
                      <a:gd name="connsiteY2" fmla="*/ 370908 h 3902305"/>
                      <a:gd name="connsiteX3" fmla="*/ 1800000 w 1800000"/>
                      <a:gd name="connsiteY3" fmla="*/ 369329 h 3902305"/>
                      <a:gd name="connsiteX4" fmla="*/ 1800000 w 1800000"/>
                      <a:gd name="connsiteY4" fmla="*/ 1577 h 3902305"/>
                      <a:gd name="connsiteX5" fmla="*/ 903848 w 1800000"/>
                      <a:gd name="connsiteY5" fmla="*/ 369329 h 3902305"/>
                      <a:gd name="connsiteX6" fmla="*/ 899995 w 1800000"/>
                      <a:gd name="connsiteY6" fmla="*/ 369329 h 3902305"/>
                      <a:gd name="connsiteX7" fmla="*/ 0 w 1800000"/>
                      <a:gd name="connsiteY7" fmla="*/ 0 h 3902305"/>
                      <a:gd name="connsiteX8" fmla="*/ 0 w 1800000"/>
                      <a:gd name="connsiteY8" fmla="*/ 369329 h 3902305"/>
                      <a:gd name="connsiteX9" fmla="*/ 0 w 1800000"/>
                      <a:gd name="connsiteY9" fmla="*/ 369331 h 39023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800000" h="3902305">
                        <a:moveTo>
                          <a:pt x="0" y="3902305"/>
                        </a:moveTo>
                        <a:lnTo>
                          <a:pt x="1800000" y="3902305"/>
                        </a:lnTo>
                        <a:lnTo>
                          <a:pt x="1800000" y="370908"/>
                        </a:lnTo>
                        <a:lnTo>
                          <a:pt x="1800000" y="369329"/>
                        </a:lnTo>
                        <a:lnTo>
                          <a:pt x="1800000" y="1577"/>
                        </a:lnTo>
                        <a:lnTo>
                          <a:pt x="903848" y="369329"/>
                        </a:lnTo>
                        <a:lnTo>
                          <a:pt x="899995" y="369329"/>
                        </a:lnTo>
                        <a:lnTo>
                          <a:pt x="0" y="0"/>
                        </a:lnTo>
                        <a:lnTo>
                          <a:pt x="0" y="369329"/>
                        </a:lnTo>
                        <a:lnTo>
                          <a:pt x="0" y="369331"/>
                        </a:lnTo>
                        <a:close/>
                      </a:path>
                    </a:pathLst>
                  </a:custGeom>
                  <a:solidFill>
                    <a:srgbClr val="FDD910"/>
                  </a:solidFill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ko-KR" altLang="en-US" dirty="0"/>
                  </a:p>
                </p:txBody>
              </p:sp>
              <p:pic>
                <p:nvPicPr>
                  <p:cNvPr id="15" name="그래픽 14">
                    <a:extLst>
                      <a:ext uri="{FF2B5EF4-FFF2-40B4-BE49-F238E27FC236}">
                        <a16:creationId xmlns:a16="http://schemas.microsoft.com/office/drawing/2014/main" id="{3684BA98-53F4-47E6-ABEB-E0141E6DCD1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9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854774" y="5375376"/>
                    <a:ext cx="648000" cy="648000"/>
                  </a:xfrm>
                  <a:prstGeom prst="rect">
                    <a:avLst/>
                  </a:prstGeom>
                </p:spPr>
              </p:pic>
            </p:grpSp>
          </p:grpSp>
        </p:grpSp>
      </p:grpSp>
    </p:spTree>
    <p:extLst>
      <p:ext uri="{BB962C8B-B14F-4D97-AF65-F5344CB8AC3E}">
        <p14:creationId xmlns:p14="http://schemas.microsoft.com/office/powerpoint/2010/main" val="22093563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E1AA83A-3108-4D18-A4A2-514625A071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D5DB9-D65E-4BD5-BFD1-9816D26FC0AE}" type="slidenum">
              <a:rPr lang="ko-KR" altLang="en-US" smtClean="0"/>
              <a:t>3</a:t>
            </a:fld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18D9A9A9-A7F8-4A51-9DA0-D7B8ED94970A}"/>
              </a:ext>
            </a:extLst>
          </p:cNvPr>
          <p:cNvGrpSpPr/>
          <p:nvPr/>
        </p:nvGrpSpPr>
        <p:grpSpPr>
          <a:xfrm>
            <a:off x="-1" y="89416"/>
            <a:ext cx="3109426" cy="1228388"/>
            <a:chOff x="-1" y="89416"/>
            <a:chExt cx="3109426" cy="1228388"/>
          </a:xfrm>
        </p:grpSpPr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3E29320D-67EC-4823-A35C-D300DC06047F}"/>
                </a:ext>
              </a:extLst>
            </p:cNvPr>
            <p:cNvCxnSpPr>
              <a:cxnSpLocks/>
            </p:cNvCxnSpPr>
            <p:nvPr/>
          </p:nvCxnSpPr>
          <p:spPr>
            <a:xfrm>
              <a:off x="-1" y="674192"/>
              <a:ext cx="3024000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9C1BF662-FC58-4742-BE7B-B1EE88C3B43C}"/>
                </a:ext>
              </a:extLst>
            </p:cNvPr>
            <p:cNvGrpSpPr/>
            <p:nvPr/>
          </p:nvGrpSpPr>
          <p:grpSpPr>
            <a:xfrm>
              <a:off x="180682" y="381804"/>
              <a:ext cx="720000" cy="936000"/>
              <a:chOff x="1410529" y="2148709"/>
              <a:chExt cx="720000" cy="936000"/>
            </a:xfrm>
          </p:grpSpPr>
          <p:sp>
            <p:nvSpPr>
              <p:cNvPr id="8" name="자유형: 도형 7">
                <a:extLst>
                  <a:ext uri="{FF2B5EF4-FFF2-40B4-BE49-F238E27FC236}">
                    <a16:creationId xmlns:a16="http://schemas.microsoft.com/office/drawing/2014/main" id="{B8FCB689-DBD9-4B06-87D5-2696E00B123F}"/>
                  </a:ext>
                </a:extLst>
              </p:cNvPr>
              <p:cNvSpPr/>
              <p:nvPr/>
            </p:nvSpPr>
            <p:spPr>
              <a:xfrm flipV="1">
                <a:off x="1410529" y="2148709"/>
                <a:ext cx="720000" cy="936000"/>
              </a:xfrm>
              <a:custGeom>
                <a:avLst/>
                <a:gdLst>
                  <a:gd name="connsiteX0" fmla="*/ 0 w 1800000"/>
                  <a:gd name="connsiteY0" fmla="*/ 3902305 h 3902305"/>
                  <a:gd name="connsiteX1" fmla="*/ 1800000 w 1800000"/>
                  <a:gd name="connsiteY1" fmla="*/ 3902305 h 3902305"/>
                  <a:gd name="connsiteX2" fmla="*/ 1800000 w 1800000"/>
                  <a:gd name="connsiteY2" fmla="*/ 370908 h 3902305"/>
                  <a:gd name="connsiteX3" fmla="*/ 1800000 w 1800000"/>
                  <a:gd name="connsiteY3" fmla="*/ 369329 h 3902305"/>
                  <a:gd name="connsiteX4" fmla="*/ 1800000 w 1800000"/>
                  <a:gd name="connsiteY4" fmla="*/ 1577 h 3902305"/>
                  <a:gd name="connsiteX5" fmla="*/ 903848 w 1800000"/>
                  <a:gd name="connsiteY5" fmla="*/ 369329 h 3902305"/>
                  <a:gd name="connsiteX6" fmla="*/ 899995 w 1800000"/>
                  <a:gd name="connsiteY6" fmla="*/ 369329 h 3902305"/>
                  <a:gd name="connsiteX7" fmla="*/ 0 w 1800000"/>
                  <a:gd name="connsiteY7" fmla="*/ 0 h 3902305"/>
                  <a:gd name="connsiteX8" fmla="*/ 0 w 1800000"/>
                  <a:gd name="connsiteY8" fmla="*/ 369329 h 3902305"/>
                  <a:gd name="connsiteX9" fmla="*/ 0 w 1800000"/>
                  <a:gd name="connsiteY9" fmla="*/ 369331 h 39023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000" h="3902305">
                    <a:moveTo>
                      <a:pt x="0" y="3902305"/>
                    </a:moveTo>
                    <a:lnTo>
                      <a:pt x="1800000" y="3902305"/>
                    </a:lnTo>
                    <a:lnTo>
                      <a:pt x="1800000" y="370908"/>
                    </a:lnTo>
                    <a:lnTo>
                      <a:pt x="1800000" y="369329"/>
                    </a:lnTo>
                    <a:lnTo>
                      <a:pt x="1800000" y="1577"/>
                    </a:lnTo>
                    <a:lnTo>
                      <a:pt x="903848" y="369329"/>
                    </a:lnTo>
                    <a:lnTo>
                      <a:pt x="899995" y="369329"/>
                    </a:lnTo>
                    <a:lnTo>
                      <a:pt x="0" y="0"/>
                    </a:lnTo>
                    <a:lnTo>
                      <a:pt x="0" y="369329"/>
                    </a:lnTo>
                    <a:lnTo>
                      <a:pt x="0" y="369331"/>
                    </a:lnTo>
                    <a:close/>
                  </a:path>
                </a:pathLst>
              </a:custGeom>
              <a:solidFill>
                <a:srgbClr val="D50100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9" name="그래픽 8">
                <a:extLst>
                  <a:ext uri="{FF2B5EF4-FFF2-40B4-BE49-F238E27FC236}">
                    <a16:creationId xmlns:a16="http://schemas.microsoft.com/office/drawing/2014/main" id="{0A8951EC-3373-4891-A370-ABAE6E33ED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500529" y="2318134"/>
                <a:ext cx="540000" cy="540000"/>
              </a:xfrm>
              <a:prstGeom prst="rect">
                <a:avLst/>
              </a:prstGeom>
            </p:spPr>
          </p:pic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FB92B62-49C7-4298-94DA-74FDB44F8366}"/>
                </a:ext>
              </a:extLst>
            </p:cNvPr>
            <p:cNvSpPr txBox="1"/>
            <p:nvPr/>
          </p:nvSpPr>
          <p:spPr>
            <a:xfrm>
              <a:off x="995354" y="89416"/>
              <a:ext cx="211407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게임 소개</a:t>
              </a:r>
              <a:endParaRPr lang="ko-KR" altLang="en-US" sz="2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C73B8C6-79C4-4163-8CEC-336A5276103E}"/>
                </a:ext>
              </a:extLst>
            </p:cNvPr>
            <p:cNvSpPr txBox="1"/>
            <p:nvPr/>
          </p:nvSpPr>
          <p:spPr>
            <a:xfrm>
              <a:off x="1081364" y="674191"/>
              <a:ext cx="13132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연구 목적</a:t>
              </a: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D89C2F21-4D30-4353-A326-224C5C5DE084}"/>
              </a:ext>
            </a:extLst>
          </p:cNvPr>
          <p:cNvGrpSpPr/>
          <p:nvPr/>
        </p:nvGrpSpPr>
        <p:grpSpPr>
          <a:xfrm>
            <a:off x="2146065" y="1994101"/>
            <a:ext cx="7899869" cy="2869797"/>
            <a:chOff x="2146065" y="2174832"/>
            <a:chExt cx="7899869" cy="286979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6093613-4E68-4595-9D86-FE9B3BBD0F99}"/>
                </a:ext>
              </a:extLst>
            </p:cNvPr>
            <p:cNvSpPr txBox="1"/>
            <p:nvPr/>
          </p:nvSpPr>
          <p:spPr>
            <a:xfrm>
              <a:off x="2146065" y="2174832"/>
              <a:ext cx="789986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rgbClr val="D50100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DIRECT X 12</a:t>
              </a:r>
              <a:r>
                <a:rPr lang="ko-KR" altLang="en-US" sz="24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로 개발하는 </a:t>
              </a:r>
              <a:r>
                <a:rPr lang="en-US" altLang="ko-KR" sz="3200" dirty="0">
                  <a:solidFill>
                    <a:srgbClr val="D50100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3D </a:t>
              </a:r>
              <a:r>
                <a:rPr lang="ko-KR" altLang="en-US" sz="3200" dirty="0">
                  <a:solidFill>
                    <a:srgbClr val="D50100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멀티플레이 </a:t>
              </a:r>
              <a:r>
                <a:rPr lang="en-US" altLang="ko-KR" sz="3200" dirty="0">
                  <a:solidFill>
                    <a:srgbClr val="D50100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PVP</a:t>
              </a:r>
              <a:endPara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53F723F-87EF-4817-9931-070A62B6145E}"/>
                </a:ext>
              </a:extLst>
            </p:cNvPr>
            <p:cNvSpPr txBox="1"/>
            <p:nvPr/>
          </p:nvSpPr>
          <p:spPr>
            <a:xfrm>
              <a:off x="2146065" y="3317343"/>
              <a:ext cx="741088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rgbClr val="D50100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IOCP </a:t>
              </a:r>
              <a:r>
                <a:rPr lang="ko-KR" altLang="en-US" sz="3200" dirty="0">
                  <a:solidFill>
                    <a:srgbClr val="D50100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모델</a:t>
              </a:r>
              <a:r>
                <a:rPr lang="ko-KR" altLang="en-US" sz="24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을</a:t>
              </a:r>
              <a:r>
                <a:rPr lang="ko-KR" altLang="en-US" sz="2400" dirty="0">
                  <a:solidFill>
                    <a:srgbClr val="D50100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</a:t>
              </a:r>
              <a:r>
                <a:rPr lang="ko-KR" altLang="en-US" sz="24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활용한</a:t>
              </a:r>
              <a:r>
                <a:rPr lang="ko-KR" altLang="en-US" sz="2400" dirty="0">
                  <a:solidFill>
                    <a:srgbClr val="D50100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</a:t>
              </a:r>
              <a:r>
                <a:rPr lang="ko-KR" altLang="en-US" sz="24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서버</a:t>
              </a:r>
              <a:r>
                <a:rPr lang="ko-KR" altLang="en-US" sz="2400" dirty="0">
                  <a:solidFill>
                    <a:srgbClr val="D50100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</a:t>
              </a:r>
              <a:r>
                <a:rPr lang="ko-KR" altLang="en-US" sz="24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구현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D54AB6F-A0F6-45C6-BCCE-E5CFC0141E7C}"/>
                </a:ext>
              </a:extLst>
            </p:cNvPr>
            <p:cNvSpPr txBox="1"/>
            <p:nvPr/>
          </p:nvSpPr>
          <p:spPr>
            <a:xfrm>
              <a:off x="2146065" y="4459854"/>
              <a:ext cx="677886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만화와 같은 느낌을 주는 </a:t>
              </a:r>
              <a:r>
                <a:rPr lang="ko-KR" altLang="en-US" sz="3200" dirty="0">
                  <a:solidFill>
                    <a:srgbClr val="D50100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툰 </a:t>
              </a:r>
              <a:r>
                <a:rPr lang="ko-KR" altLang="en-US" sz="3200" dirty="0" err="1">
                  <a:solidFill>
                    <a:srgbClr val="D50100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셰이딩</a:t>
              </a:r>
              <a:r>
                <a:rPr lang="ko-KR" altLang="en-US" sz="3200" dirty="0">
                  <a:solidFill>
                    <a:srgbClr val="D50100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</a:t>
              </a:r>
              <a:r>
                <a:rPr lang="ko-KR" altLang="en-US" sz="24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구현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795687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E1AA83A-3108-4D18-A4A2-514625A071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D5DB9-D65E-4BD5-BFD1-9816D26FC0AE}" type="slidenum">
              <a:rPr lang="ko-KR" altLang="en-US" smtClean="0"/>
              <a:t>4</a:t>
            </a:fld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18D9A9A9-A7F8-4A51-9DA0-D7B8ED94970A}"/>
              </a:ext>
            </a:extLst>
          </p:cNvPr>
          <p:cNvGrpSpPr/>
          <p:nvPr/>
        </p:nvGrpSpPr>
        <p:grpSpPr>
          <a:xfrm>
            <a:off x="-1" y="89416"/>
            <a:ext cx="3195435" cy="1228388"/>
            <a:chOff x="-1" y="89416"/>
            <a:chExt cx="3195435" cy="1228388"/>
          </a:xfrm>
        </p:grpSpPr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3E29320D-67EC-4823-A35C-D300DC06047F}"/>
                </a:ext>
              </a:extLst>
            </p:cNvPr>
            <p:cNvCxnSpPr>
              <a:cxnSpLocks/>
            </p:cNvCxnSpPr>
            <p:nvPr/>
          </p:nvCxnSpPr>
          <p:spPr>
            <a:xfrm>
              <a:off x="-1" y="674192"/>
              <a:ext cx="3024000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9C1BF662-FC58-4742-BE7B-B1EE88C3B43C}"/>
                </a:ext>
              </a:extLst>
            </p:cNvPr>
            <p:cNvGrpSpPr/>
            <p:nvPr/>
          </p:nvGrpSpPr>
          <p:grpSpPr>
            <a:xfrm>
              <a:off x="180682" y="381804"/>
              <a:ext cx="720000" cy="936000"/>
              <a:chOff x="1410529" y="2148709"/>
              <a:chExt cx="720000" cy="936000"/>
            </a:xfrm>
          </p:grpSpPr>
          <p:sp>
            <p:nvSpPr>
              <p:cNvPr id="8" name="자유형: 도형 7">
                <a:extLst>
                  <a:ext uri="{FF2B5EF4-FFF2-40B4-BE49-F238E27FC236}">
                    <a16:creationId xmlns:a16="http://schemas.microsoft.com/office/drawing/2014/main" id="{B8FCB689-DBD9-4B06-87D5-2696E00B123F}"/>
                  </a:ext>
                </a:extLst>
              </p:cNvPr>
              <p:cNvSpPr/>
              <p:nvPr/>
            </p:nvSpPr>
            <p:spPr>
              <a:xfrm flipV="1">
                <a:off x="1410529" y="2148709"/>
                <a:ext cx="720000" cy="936000"/>
              </a:xfrm>
              <a:custGeom>
                <a:avLst/>
                <a:gdLst>
                  <a:gd name="connsiteX0" fmla="*/ 0 w 1800000"/>
                  <a:gd name="connsiteY0" fmla="*/ 3902305 h 3902305"/>
                  <a:gd name="connsiteX1" fmla="*/ 1800000 w 1800000"/>
                  <a:gd name="connsiteY1" fmla="*/ 3902305 h 3902305"/>
                  <a:gd name="connsiteX2" fmla="*/ 1800000 w 1800000"/>
                  <a:gd name="connsiteY2" fmla="*/ 370908 h 3902305"/>
                  <a:gd name="connsiteX3" fmla="*/ 1800000 w 1800000"/>
                  <a:gd name="connsiteY3" fmla="*/ 369329 h 3902305"/>
                  <a:gd name="connsiteX4" fmla="*/ 1800000 w 1800000"/>
                  <a:gd name="connsiteY4" fmla="*/ 1577 h 3902305"/>
                  <a:gd name="connsiteX5" fmla="*/ 903848 w 1800000"/>
                  <a:gd name="connsiteY5" fmla="*/ 369329 h 3902305"/>
                  <a:gd name="connsiteX6" fmla="*/ 899995 w 1800000"/>
                  <a:gd name="connsiteY6" fmla="*/ 369329 h 3902305"/>
                  <a:gd name="connsiteX7" fmla="*/ 0 w 1800000"/>
                  <a:gd name="connsiteY7" fmla="*/ 0 h 3902305"/>
                  <a:gd name="connsiteX8" fmla="*/ 0 w 1800000"/>
                  <a:gd name="connsiteY8" fmla="*/ 369329 h 3902305"/>
                  <a:gd name="connsiteX9" fmla="*/ 0 w 1800000"/>
                  <a:gd name="connsiteY9" fmla="*/ 369331 h 39023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000" h="3902305">
                    <a:moveTo>
                      <a:pt x="0" y="3902305"/>
                    </a:moveTo>
                    <a:lnTo>
                      <a:pt x="1800000" y="3902305"/>
                    </a:lnTo>
                    <a:lnTo>
                      <a:pt x="1800000" y="370908"/>
                    </a:lnTo>
                    <a:lnTo>
                      <a:pt x="1800000" y="369329"/>
                    </a:lnTo>
                    <a:lnTo>
                      <a:pt x="1800000" y="1577"/>
                    </a:lnTo>
                    <a:lnTo>
                      <a:pt x="903848" y="369329"/>
                    </a:lnTo>
                    <a:lnTo>
                      <a:pt x="899995" y="369329"/>
                    </a:lnTo>
                    <a:lnTo>
                      <a:pt x="0" y="0"/>
                    </a:lnTo>
                    <a:lnTo>
                      <a:pt x="0" y="369329"/>
                    </a:lnTo>
                    <a:lnTo>
                      <a:pt x="0" y="369331"/>
                    </a:lnTo>
                    <a:close/>
                  </a:path>
                </a:pathLst>
              </a:custGeom>
              <a:solidFill>
                <a:srgbClr val="D50100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9" name="그래픽 8">
                <a:extLst>
                  <a:ext uri="{FF2B5EF4-FFF2-40B4-BE49-F238E27FC236}">
                    <a16:creationId xmlns:a16="http://schemas.microsoft.com/office/drawing/2014/main" id="{0A8951EC-3373-4891-A370-ABAE6E33ED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500529" y="2318134"/>
                <a:ext cx="540000" cy="540000"/>
              </a:xfrm>
              <a:prstGeom prst="rect">
                <a:avLst/>
              </a:prstGeom>
            </p:spPr>
          </p:pic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FB92B62-49C7-4298-94DA-74FDB44F8366}"/>
                </a:ext>
              </a:extLst>
            </p:cNvPr>
            <p:cNvSpPr txBox="1"/>
            <p:nvPr/>
          </p:nvSpPr>
          <p:spPr>
            <a:xfrm>
              <a:off x="995354" y="89416"/>
              <a:ext cx="211407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게임 소개</a:t>
              </a:r>
              <a:endParaRPr lang="ko-KR" altLang="en-US" sz="2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C73B8C6-79C4-4163-8CEC-336A5276103E}"/>
                </a:ext>
              </a:extLst>
            </p:cNvPr>
            <p:cNvSpPr txBox="1"/>
            <p:nvPr/>
          </p:nvSpPr>
          <p:spPr>
            <a:xfrm>
              <a:off x="1081363" y="674191"/>
              <a:ext cx="21140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타 게임과의 차별성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23D5285C-FDFC-4D44-810F-35B5614A9868}"/>
              </a:ext>
            </a:extLst>
          </p:cNvPr>
          <p:cNvGrpSpPr/>
          <p:nvPr/>
        </p:nvGrpSpPr>
        <p:grpSpPr>
          <a:xfrm>
            <a:off x="2337758" y="1754151"/>
            <a:ext cx="7516484" cy="3349697"/>
            <a:chOff x="1904607" y="1834668"/>
            <a:chExt cx="7516484" cy="3349697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92CF50E-6A66-4E43-991E-AE11C32A29CF}"/>
                </a:ext>
              </a:extLst>
            </p:cNvPr>
            <p:cNvSpPr txBox="1"/>
            <p:nvPr/>
          </p:nvSpPr>
          <p:spPr>
            <a:xfrm>
              <a:off x="1904607" y="2818539"/>
              <a:ext cx="751648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분대의 리더인 </a:t>
              </a:r>
              <a:r>
                <a:rPr lang="ko-KR" altLang="en-US" sz="2800" dirty="0">
                  <a:solidFill>
                    <a:srgbClr val="D50100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분대장</a:t>
              </a:r>
              <a:r>
                <a:rPr lang="ko-KR" altLang="en-US" sz="20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이 존재하며</a:t>
              </a:r>
              <a:r>
                <a:rPr lang="en-US" altLang="ko-KR" sz="20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</a:t>
              </a:r>
              <a:r>
                <a:rPr lang="ko-KR" altLang="en-US" sz="20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추가적인 능력을 부여 받는다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E590B07-9B03-4DCE-978F-0260087C424E}"/>
                </a:ext>
              </a:extLst>
            </p:cNvPr>
            <p:cNvSpPr txBox="1"/>
            <p:nvPr/>
          </p:nvSpPr>
          <p:spPr>
            <a:xfrm>
              <a:off x="1904607" y="4661145"/>
              <a:ext cx="751648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>
                  <a:solidFill>
                    <a:srgbClr val="D50100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툰 </a:t>
              </a:r>
              <a:r>
                <a:rPr lang="ko-KR" altLang="en-US" sz="2800" dirty="0" err="1">
                  <a:solidFill>
                    <a:srgbClr val="D50100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셰이딩</a:t>
              </a:r>
              <a:r>
                <a:rPr lang="ko-KR" altLang="en-US" sz="2000" dirty="0" err="1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을</a:t>
              </a:r>
              <a:r>
                <a:rPr lang="ko-KR" altLang="en-US" sz="20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기반으로 한 이펙트와 그래픽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8921B58-D091-4725-B716-95F0AECE4783}"/>
                </a:ext>
              </a:extLst>
            </p:cNvPr>
            <p:cNvSpPr txBox="1"/>
            <p:nvPr/>
          </p:nvSpPr>
          <p:spPr>
            <a:xfrm>
              <a:off x="1904607" y="3801397"/>
              <a:ext cx="751648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분대장을 중심으로 한 전술전략을 짤 수 있다 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65D0BF3-1E2E-4D4D-8CFB-DBFC8F5C7441}"/>
                </a:ext>
              </a:extLst>
            </p:cNvPr>
            <p:cNvSpPr txBox="1"/>
            <p:nvPr/>
          </p:nvSpPr>
          <p:spPr>
            <a:xfrm>
              <a:off x="1904607" y="1834668"/>
              <a:ext cx="682487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각 두 팀은 </a:t>
              </a:r>
              <a:r>
                <a:rPr lang="en-US" altLang="ko-KR" sz="20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5</a:t>
              </a:r>
              <a:r>
                <a:rPr lang="ko-KR" altLang="en-US" sz="20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인 </a:t>
              </a:r>
              <a:r>
                <a:rPr lang="en-US" altLang="ko-KR" sz="20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1</a:t>
              </a:r>
              <a:r>
                <a:rPr lang="ko-KR" altLang="en-US" sz="20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조 단위의 </a:t>
              </a:r>
              <a:r>
                <a:rPr lang="en-US" altLang="ko-KR" sz="2800" dirty="0">
                  <a:solidFill>
                    <a:srgbClr val="D50100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3</a:t>
              </a:r>
              <a:r>
                <a:rPr lang="ko-KR" altLang="en-US" sz="2800" dirty="0">
                  <a:solidFill>
                    <a:srgbClr val="D50100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개 분대</a:t>
              </a:r>
              <a:r>
                <a:rPr lang="ko-KR" altLang="en-US" sz="20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로</a:t>
              </a:r>
              <a:r>
                <a:rPr lang="ko-KR" altLang="en-US" sz="2800" dirty="0">
                  <a:solidFill>
                    <a:srgbClr val="D50100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</a:t>
              </a:r>
              <a:r>
                <a:rPr lang="ko-KR" altLang="en-US" sz="20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이루어져 있다</a:t>
              </a:r>
              <a:endPara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276020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E1AA83A-3108-4D18-A4A2-514625A071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D5DB9-D65E-4BD5-BFD1-9816D26FC0AE}" type="slidenum">
              <a:rPr lang="ko-KR" altLang="en-US" smtClean="0"/>
              <a:t>5</a:t>
            </a:fld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18D9A9A9-A7F8-4A51-9DA0-D7B8ED94970A}"/>
              </a:ext>
            </a:extLst>
          </p:cNvPr>
          <p:cNvGrpSpPr/>
          <p:nvPr/>
        </p:nvGrpSpPr>
        <p:grpSpPr>
          <a:xfrm>
            <a:off x="-1" y="89416"/>
            <a:ext cx="3109426" cy="1228388"/>
            <a:chOff x="-1" y="89416"/>
            <a:chExt cx="3109426" cy="1228388"/>
          </a:xfrm>
        </p:grpSpPr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3E29320D-67EC-4823-A35C-D300DC06047F}"/>
                </a:ext>
              </a:extLst>
            </p:cNvPr>
            <p:cNvCxnSpPr>
              <a:cxnSpLocks/>
            </p:cNvCxnSpPr>
            <p:nvPr/>
          </p:nvCxnSpPr>
          <p:spPr>
            <a:xfrm>
              <a:off x="-1" y="674192"/>
              <a:ext cx="3024000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9C1BF662-FC58-4742-BE7B-B1EE88C3B43C}"/>
                </a:ext>
              </a:extLst>
            </p:cNvPr>
            <p:cNvGrpSpPr/>
            <p:nvPr/>
          </p:nvGrpSpPr>
          <p:grpSpPr>
            <a:xfrm>
              <a:off x="180682" y="381804"/>
              <a:ext cx="720000" cy="936000"/>
              <a:chOff x="1410529" y="2148709"/>
              <a:chExt cx="720000" cy="936000"/>
            </a:xfrm>
          </p:grpSpPr>
          <p:sp>
            <p:nvSpPr>
              <p:cNvPr id="8" name="자유형: 도형 7">
                <a:extLst>
                  <a:ext uri="{FF2B5EF4-FFF2-40B4-BE49-F238E27FC236}">
                    <a16:creationId xmlns:a16="http://schemas.microsoft.com/office/drawing/2014/main" id="{B8FCB689-DBD9-4B06-87D5-2696E00B123F}"/>
                  </a:ext>
                </a:extLst>
              </p:cNvPr>
              <p:cNvSpPr/>
              <p:nvPr/>
            </p:nvSpPr>
            <p:spPr>
              <a:xfrm flipV="1">
                <a:off x="1410529" y="2148709"/>
                <a:ext cx="720000" cy="936000"/>
              </a:xfrm>
              <a:custGeom>
                <a:avLst/>
                <a:gdLst>
                  <a:gd name="connsiteX0" fmla="*/ 0 w 1800000"/>
                  <a:gd name="connsiteY0" fmla="*/ 3902305 h 3902305"/>
                  <a:gd name="connsiteX1" fmla="*/ 1800000 w 1800000"/>
                  <a:gd name="connsiteY1" fmla="*/ 3902305 h 3902305"/>
                  <a:gd name="connsiteX2" fmla="*/ 1800000 w 1800000"/>
                  <a:gd name="connsiteY2" fmla="*/ 370908 h 3902305"/>
                  <a:gd name="connsiteX3" fmla="*/ 1800000 w 1800000"/>
                  <a:gd name="connsiteY3" fmla="*/ 369329 h 3902305"/>
                  <a:gd name="connsiteX4" fmla="*/ 1800000 w 1800000"/>
                  <a:gd name="connsiteY4" fmla="*/ 1577 h 3902305"/>
                  <a:gd name="connsiteX5" fmla="*/ 903848 w 1800000"/>
                  <a:gd name="connsiteY5" fmla="*/ 369329 h 3902305"/>
                  <a:gd name="connsiteX6" fmla="*/ 899995 w 1800000"/>
                  <a:gd name="connsiteY6" fmla="*/ 369329 h 3902305"/>
                  <a:gd name="connsiteX7" fmla="*/ 0 w 1800000"/>
                  <a:gd name="connsiteY7" fmla="*/ 0 h 3902305"/>
                  <a:gd name="connsiteX8" fmla="*/ 0 w 1800000"/>
                  <a:gd name="connsiteY8" fmla="*/ 369329 h 3902305"/>
                  <a:gd name="connsiteX9" fmla="*/ 0 w 1800000"/>
                  <a:gd name="connsiteY9" fmla="*/ 369331 h 39023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000" h="3902305">
                    <a:moveTo>
                      <a:pt x="0" y="3902305"/>
                    </a:moveTo>
                    <a:lnTo>
                      <a:pt x="1800000" y="3902305"/>
                    </a:lnTo>
                    <a:lnTo>
                      <a:pt x="1800000" y="370908"/>
                    </a:lnTo>
                    <a:lnTo>
                      <a:pt x="1800000" y="369329"/>
                    </a:lnTo>
                    <a:lnTo>
                      <a:pt x="1800000" y="1577"/>
                    </a:lnTo>
                    <a:lnTo>
                      <a:pt x="903848" y="369329"/>
                    </a:lnTo>
                    <a:lnTo>
                      <a:pt x="899995" y="369329"/>
                    </a:lnTo>
                    <a:lnTo>
                      <a:pt x="0" y="0"/>
                    </a:lnTo>
                    <a:lnTo>
                      <a:pt x="0" y="369329"/>
                    </a:lnTo>
                    <a:lnTo>
                      <a:pt x="0" y="369331"/>
                    </a:lnTo>
                    <a:close/>
                  </a:path>
                </a:pathLst>
              </a:custGeom>
              <a:solidFill>
                <a:srgbClr val="D50100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9" name="그래픽 8">
                <a:extLst>
                  <a:ext uri="{FF2B5EF4-FFF2-40B4-BE49-F238E27FC236}">
                    <a16:creationId xmlns:a16="http://schemas.microsoft.com/office/drawing/2014/main" id="{0A8951EC-3373-4891-A370-ABAE6E33ED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500529" y="2318134"/>
                <a:ext cx="540000" cy="540000"/>
              </a:xfrm>
              <a:prstGeom prst="rect">
                <a:avLst/>
              </a:prstGeom>
            </p:spPr>
          </p:pic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FB92B62-49C7-4298-94DA-74FDB44F8366}"/>
                </a:ext>
              </a:extLst>
            </p:cNvPr>
            <p:cNvSpPr txBox="1"/>
            <p:nvPr/>
          </p:nvSpPr>
          <p:spPr>
            <a:xfrm>
              <a:off x="995354" y="89416"/>
              <a:ext cx="211407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게임 소개</a:t>
              </a:r>
              <a:endParaRPr lang="ko-KR" altLang="en-US" sz="2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C73B8C6-79C4-4163-8CEC-336A5276103E}"/>
                </a:ext>
              </a:extLst>
            </p:cNvPr>
            <p:cNvSpPr txBox="1"/>
            <p:nvPr/>
          </p:nvSpPr>
          <p:spPr>
            <a:xfrm>
              <a:off x="1081364" y="674191"/>
              <a:ext cx="13132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게임 소개</a:t>
              </a:r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9B9D14FA-3017-4146-BC0F-391917C5CE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4567" y="1794848"/>
            <a:ext cx="4091666" cy="2301562"/>
          </a:xfrm>
          <a:prstGeom prst="rect">
            <a:avLst/>
          </a:prstGeom>
          <a:ln w="22225">
            <a:solidFill>
              <a:schemeClr val="tx1"/>
            </a:solidFill>
          </a:ln>
        </p:spPr>
      </p:pic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3EB4639B-DBF8-42DC-BF34-AFD942D81D9D}"/>
              </a:ext>
            </a:extLst>
          </p:cNvPr>
          <p:cNvCxnSpPr/>
          <p:nvPr/>
        </p:nvCxnSpPr>
        <p:spPr>
          <a:xfrm>
            <a:off x="6410036" y="1143808"/>
            <a:ext cx="0" cy="504000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BE4BEEBE-AA65-4068-92B0-86918D422495}"/>
              </a:ext>
            </a:extLst>
          </p:cNvPr>
          <p:cNvSpPr txBox="1"/>
          <p:nvPr/>
        </p:nvSpPr>
        <p:spPr>
          <a:xfrm>
            <a:off x="6884504" y="4352037"/>
            <a:ext cx="422101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툰 </a:t>
            </a:r>
            <a:r>
              <a:rPr lang="ko-KR" altLang="en-US" dirty="0" err="1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셰이딩을</a:t>
            </a:r>
            <a:r>
              <a: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기반</a:t>
            </a:r>
            <a:r>
              <a: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, </a:t>
            </a:r>
            <a:r>
              <a: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중세풍의 캐릭터들을 </a:t>
            </a:r>
            <a:endParaRPr lang="en-US" altLang="ko-KR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r>
              <a: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조종하는 </a:t>
            </a:r>
            <a:r>
              <a: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1</a:t>
            </a:r>
            <a:r>
              <a: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인칭 중세 전투를 구현한다</a:t>
            </a:r>
            <a:endParaRPr lang="en-US" altLang="ko-KR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endParaRPr lang="en-US" altLang="ko-KR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r>
              <a: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15 vs 15</a:t>
            </a:r>
            <a:r>
              <a: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의 전투로 상대방의 영토를 빼앗는 영토 전쟁을 벌인다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A77D66A-F566-40D1-BBBB-634C411C12FD}"/>
              </a:ext>
            </a:extLst>
          </p:cNvPr>
          <p:cNvSpPr txBox="1"/>
          <p:nvPr/>
        </p:nvSpPr>
        <p:spPr>
          <a:xfrm>
            <a:off x="6884504" y="1229977"/>
            <a:ext cx="7200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컨셉</a:t>
            </a:r>
            <a:endParaRPr lang="en-US" altLang="ko-KR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11F88B3-322F-41C4-9688-D80510A0BE5F}"/>
              </a:ext>
            </a:extLst>
          </p:cNvPr>
          <p:cNvGrpSpPr/>
          <p:nvPr/>
        </p:nvGrpSpPr>
        <p:grpSpPr>
          <a:xfrm>
            <a:off x="1302331" y="1454010"/>
            <a:ext cx="4501689" cy="4729798"/>
            <a:chOff x="1053537" y="1454010"/>
            <a:chExt cx="4501689" cy="4729798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8BB444B-BF52-4B2D-A407-D6B4D45E1702}"/>
                </a:ext>
              </a:extLst>
            </p:cNvPr>
            <p:cNvSpPr txBox="1"/>
            <p:nvPr/>
          </p:nvSpPr>
          <p:spPr>
            <a:xfrm>
              <a:off x="1053537" y="3878776"/>
              <a:ext cx="72000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인원</a:t>
              </a:r>
              <a:endPara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61959C6-D614-42A5-82FE-DB9E5A46F34E}"/>
                </a:ext>
              </a:extLst>
            </p:cNvPr>
            <p:cNvSpPr txBox="1"/>
            <p:nvPr/>
          </p:nvSpPr>
          <p:spPr>
            <a:xfrm>
              <a:off x="3736363" y="3878776"/>
              <a:ext cx="72000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시점</a:t>
              </a:r>
              <a:endPara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2E09850-9D97-4796-9ECA-797641694804}"/>
                </a:ext>
              </a:extLst>
            </p:cNvPr>
            <p:cNvSpPr txBox="1"/>
            <p:nvPr/>
          </p:nvSpPr>
          <p:spPr>
            <a:xfrm>
              <a:off x="1053538" y="1454010"/>
              <a:ext cx="72000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장르</a:t>
              </a:r>
              <a:endPara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878C865-AF31-4CFC-A0FF-577DD141FE4A}"/>
                </a:ext>
              </a:extLst>
            </p:cNvPr>
            <p:cNvSpPr txBox="1"/>
            <p:nvPr/>
          </p:nvSpPr>
          <p:spPr>
            <a:xfrm>
              <a:off x="1315395" y="3322588"/>
              <a:ext cx="163628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멀티플레이 </a:t>
              </a:r>
              <a:r>
                <a:rPr lang="en-US" altLang="ko-KR" sz="16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PVP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495F53F-BD55-44D7-8434-9673946E9BFD}"/>
                </a:ext>
              </a:extLst>
            </p:cNvPr>
            <p:cNvSpPr txBox="1"/>
            <p:nvPr/>
          </p:nvSpPr>
          <p:spPr>
            <a:xfrm>
              <a:off x="1556736" y="5845254"/>
              <a:ext cx="117814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최대 </a:t>
              </a:r>
              <a:r>
                <a:rPr lang="en-US" altLang="ko-KR" sz="16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30</a:t>
              </a:r>
              <a:r>
                <a:rPr lang="ko-KR" altLang="en-US" sz="16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인</a:t>
              </a:r>
              <a:endParaRPr lang="en-US" altLang="ko-KR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CCF5D3-08EB-450E-97A3-86C091D647FF}"/>
                </a:ext>
              </a:extLst>
            </p:cNvPr>
            <p:cNvSpPr txBox="1"/>
            <p:nvPr/>
          </p:nvSpPr>
          <p:spPr>
            <a:xfrm>
              <a:off x="4251111" y="5845254"/>
              <a:ext cx="130411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1</a:t>
              </a:r>
              <a:r>
                <a:rPr lang="ko-KR" altLang="en-US" sz="16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인칭</a:t>
              </a:r>
              <a:r>
                <a:rPr lang="en-US" altLang="ko-KR" sz="16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, 3</a:t>
              </a:r>
              <a:r>
                <a:rPr lang="ko-KR" altLang="en-US" sz="16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인칭</a:t>
              </a:r>
              <a:endParaRPr lang="en-US" altLang="ko-KR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pic>
          <p:nvPicPr>
            <p:cNvPr id="26" name="그래픽 25">
              <a:extLst>
                <a:ext uri="{FF2B5EF4-FFF2-40B4-BE49-F238E27FC236}">
                  <a16:creationId xmlns:a16="http://schemas.microsoft.com/office/drawing/2014/main" id="{4BC3ACE2-C602-4ACC-8AEE-CC328B78A4D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593538" y="2078180"/>
              <a:ext cx="1080000" cy="1080000"/>
            </a:xfrm>
            <a:prstGeom prst="rect">
              <a:avLst/>
            </a:prstGeom>
          </p:spPr>
        </p:pic>
        <p:pic>
          <p:nvPicPr>
            <p:cNvPr id="27" name="그래픽 26">
              <a:extLst>
                <a:ext uri="{FF2B5EF4-FFF2-40B4-BE49-F238E27FC236}">
                  <a16:creationId xmlns:a16="http://schemas.microsoft.com/office/drawing/2014/main" id="{40946E10-C5DD-4DF3-8676-9F02431D52B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503580" y="4420846"/>
              <a:ext cx="1260000" cy="1260000"/>
            </a:xfrm>
            <a:prstGeom prst="rect">
              <a:avLst/>
            </a:prstGeom>
          </p:spPr>
        </p:pic>
        <p:pic>
          <p:nvPicPr>
            <p:cNvPr id="29" name="그래픽 28">
              <a:extLst>
                <a:ext uri="{FF2B5EF4-FFF2-40B4-BE49-F238E27FC236}">
                  <a16:creationId xmlns:a16="http://schemas.microsoft.com/office/drawing/2014/main" id="{D4B22F23-8AE4-4F96-8817-945E739E2B2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273171" y="4420846"/>
              <a:ext cx="1260000" cy="1260000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816FD3A-D6AE-45BC-9308-FEE0ADF8E7E5}"/>
                </a:ext>
              </a:extLst>
            </p:cNvPr>
            <p:cNvSpPr txBox="1"/>
            <p:nvPr/>
          </p:nvSpPr>
          <p:spPr>
            <a:xfrm>
              <a:off x="3736445" y="1454010"/>
              <a:ext cx="72000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시간</a:t>
              </a:r>
              <a:endPara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pic>
          <p:nvPicPr>
            <p:cNvPr id="35" name="그래픽 34">
              <a:extLst>
                <a:ext uri="{FF2B5EF4-FFF2-40B4-BE49-F238E27FC236}">
                  <a16:creationId xmlns:a16="http://schemas.microsoft.com/office/drawing/2014/main" id="{3BF1F6DC-8D97-4168-A0FA-ED6684E99E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4273171" y="1988180"/>
              <a:ext cx="1260000" cy="1260000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B89940E-1274-439B-B504-9E67CE4ED642}"/>
                </a:ext>
              </a:extLst>
            </p:cNvPr>
            <p:cNvSpPr txBox="1"/>
            <p:nvPr/>
          </p:nvSpPr>
          <p:spPr>
            <a:xfrm>
              <a:off x="4577395" y="3322588"/>
              <a:ext cx="65154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30</a:t>
              </a:r>
              <a:r>
                <a:rPr lang="ko-KR" altLang="en-US" sz="16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분</a:t>
              </a:r>
              <a:endParaRPr lang="en-US" altLang="ko-KR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851648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E1AA83A-3108-4D18-A4A2-514625A071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D5DB9-D65E-4BD5-BFD1-9816D26FC0AE}" type="slidenum">
              <a:rPr lang="ko-KR" altLang="en-US" smtClean="0"/>
              <a:t>6</a:t>
            </a:fld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18D9A9A9-A7F8-4A51-9DA0-D7B8ED94970A}"/>
              </a:ext>
            </a:extLst>
          </p:cNvPr>
          <p:cNvGrpSpPr/>
          <p:nvPr/>
        </p:nvGrpSpPr>
        <p:grpSpPr>
          <a:xfrm>
            <a:off x="-1" y="89416"/>
            <a:ext cx="3195435" cy="1228388"/>
            <a:chOff x="-1" y="89416"/>
            <a:chExt cx="3195435" cy="1228388"/>
          </a:xfrm>
        </p:grpSpPr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3E29320D-67EC-4823-A35C-D300DC06047F}"/>
                </a:ext>
              </a:extLst>
            </p:cNvPr>
            <p:cNvCxnSpPr>
              <a:cxnSpLocks/>
            </p:cNvCxnSpPr>
            <p:nvPr/>
          </p:nvCxnSpPr>
          <p:spPr>
            <a:xfrm>
              <a:off x="-1" y="674192"/>
              <a:ext cx="3024000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9C1BF662-FC58-4742-BE7B-B1EE88C3B43C}"/>
                </a:ext>
              </a:extLst>
            </p:cNvPr>
            <p:cNvGrpSpPr/>
            <p:nvPr/>
          </p:nvGrpSpPr>
          <p:grpSpPr>
            <a:xfrm>
              <a:off x="180682" y="381804"/>
              <a:ext cx="720000" cy="936000"/>
              <a:chOff x="1410529" y="2148709"/>
              <a:chExt cx="720000" cy="936000"/>
            </a:xfrm>
          </p:grpSpPr>
          <p:sp>
            <p:nvSpPr>
              <p:cNvPr id="8" name="자유형: 도형 7">
                <a:extLst>
                  <a:ext uri="{FF2B5EF4-FFF2-40B4-BE49-F238E27FC236}">
                    <a16:creationId xmlns:a16="http://schemas.microsoft.com/office/drawing/2014/main" id="{B8FCB689-DBD9-4B06-87D5-2696E00B123F}"/>
                  </a:ext>
                </a:extLst>
              </p:cNvPr>
              <p:cNvSpPr/>
              <p:nvPr/>
            </p:nvSpPr>
            <p:spPr>
              <a:xfrm flipV="1">
                <a:off x="1410529" y="2148709"/>
                <a:ext cx="720000" cy="936000"/>
              </a:xfrm>
              <a:custGeom>
                <a:avLst/>
                <a:gdLst>
                  <a:gd name="connsiteX0" fmla="*/ 0 w 1800000"/>
                  <a:gd name="connsiteY0" fmla="*/ 3902305 h 3902305"/>
                  <a:gd name="connsiteX1" fmla="*/ 1800000 w 1800000"/>
                  <a:gd name="connsiteY1" fmla="*/ 3902305 h 3902305"/>
                  <a:gd name="connsiteX2" fmla="*/ 1800000 w 1800000"/>
                  <a:gd name="connsiteY2" fmla="*/ 370908 h 3902305"/>
                  <a:gd name="connsiteX3" fmla="*/ 1800000 w 1800000"/>
                  <a:gd name="connsiteY3" fmla="*/ 369329 h 3902305"/>
                  <a:gd name="connsiteX4" fmla="*/ 1800000 w 1800000"/>
                  <a:gd name="connsiteY4" fmla="*/ 1577 h 3902305"/>
                  <a:gd name="connsiteX5" fmla="*/ 903848 w 1800000"/>
                  <a:gd name="connsiteY5" fmla="*/ 369329 h 3902305"/>
                  <a:gd name="connsiteX6" fmla="*/ 899995 w 1800000"/>
                  <a:gd name="connsiteY6" fmla="*/ 369329 h 3902305"/>
                  <a:gd name="connsiteX7" fmla="*/ 0 w 1800000"/>
                  <a:gd name="connsiteY7" fmla="*/ 0 h 3902305"/>
                  <a:gd name="connsiteX8" fmla="*/ 0 w 1800000"/>
                  <a:gd name="connsiteY8" fmla="*/ 369329 h 3902305"/>
                  <a:gd name="connsiteX9" fmla="*/ 0 w 1800000"/>
                  <a:gd name="connsiteY9" fmla="*/ 369331 h 39023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000" h="3902305">
                    <a:moveTo>
                      <a:pt x="0" y="3902305"/>
                    </a:moveTo>
                    <a:lnTo>
                      <a:pt x="1800000" y="3902305"/>
                    </a:lnTo>
                    <a:lnTo>
                      <a:pt x="1800000" y="370908"/>
                    </a:lnTo>
                    <a:lnTo>
                      <a:pt x="1800000" y="369329"/>
                    </a:lnTo>
                    <a:lnTo>
                      <a:pt x="1800000" y="1577"/>
                    </a:lnTo>
                    <a:lnTo>
                      <a:pt x="903848" y="369329"/>
                    </a:lnTo>
                    <a:lnTo>
                      <a:pt x="899995" y="369329"/>
                    </a:lnTo>
                    <a:lnTo>
                      <a:pt x="0" y="0"/>
                    </a:lnTo>
                    <a:lnTo>
                      <a:pt x="0" y="369329"/>
                    </a:lnTo>
                    <a:lnTo>
                      <a:pt x="0" y="369331"/>
                    </a:lnTo>
                    <a:close/>
                  </a:path>
                </a:pathLst>
              </a:custGeom>
              <a:solidFill>
                <a:srgbClr val="D50100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9" name="그래픽 8">
                <a:extLst>
                  <a:ext uri="{FF2B5EF4-FFF2-40B4-BE49-F238E27FC236}">
                    <a16:creationId xmlns:a16="http://schemas.microsoft.com/office/drawing/2014/main" id="{0A8951EC-3373-4891-A370-ABAE6E33ED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500529" y="2318134"/>
                <a:ext cx="540000" cy="540000"/>
              </a:xfrm>
              <a:prstGeom prst="rect">
                <a:avLst/>
              </a:prstGeom>
            </p:spPr>
          </p:pic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FB92B62-49C7-4298-94DA-74FDB44F8366}"/>
                </a:ext>
              </a:extLst>
            </p:cNvPr>
            <p:cNvSpPr txBox="1"/>
            <p:nvPr/>
          </p:nvSpPr>
          <p:spPr>
            <a:xfrm>
              <a:off x="995354" y="89416"/>
              <a:ext cx="211407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게임 소개</a:t>
              </a:r>
              <a:endParaRPr lang="ko-KR" altLang="en-US" sz="2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C73B8C6-79C4-4163-8CEC-336A5276103E}"/>
                </a:ext>
              </a:extLst>
            </p:cNvPr>
            <p:cNvSpPr txBox="1"/>
            <p:nvPr/>
          </p:nvSpPr>
          <p:spPr>
            <a:xfrm>
              <a:off x="1081363" y="674191"/>
              <a:ext cx="21140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조작키</a:t>
              </a:r>
            </a:p>
          </p:txBody>
        </p:sp>
      </p:grpSp>
      <p:pic>
        <p:nvPicPr>
          <p:cNvPr id="19" name="그림 18">
            <a:extLst>
              <a:ext uri="{FF2B5EF4-FFF2-40B4-BE49-F238E27FC236}">
                <a16:creationId xmlns:a16="http://schemas.microsoft.com/office/drawing/2014/main" id="{793C2333-A96C-4EA9-8E4C-28677BD83B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1999" y="1512255"/>
            <a:ext cx="6300000" cy="2325547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61B910CB-107C-4A9F-BE91-7F157F3BC9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36416" y="1415028"/>
            <a:ext cx="2520000" cy="252000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4AAC2877-85F5-452C-83B0-88882AC5B97C}"/>
              </a:ext>
            </a:extLst>
          </p:cNvPr>
          <p:cNvSpPr/>
          <p:nvPr/>
        </p:nvSpPr>
        <p:spPr>
          <a:xfrm>
            <a:off x="2369307" y="2530556"/>
            <a:ext cx="252000" cy="252000"/>
          </a:xfrm>
          <a:prstGeom prst="rect">
            <a:avLst/>
          </a:prstGeom>
          <a:solidFill>
            <a:srgbClr val="D501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W</a:t>
            </a:r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9097251-1017-4CF8-B3E1-83CDDE79B676}"/>
              </a:ext>
            </a:extLst>
          </p:cNvPr>
          <p:cNvSpPr/>
          <p:nvPr/>
        </p:nvSpPr>
        <p:spPr>
          <a:xfrm>
            <a:off x="2419598" y="2801028"/>
            <a:ext cx="252000" cy="252000"/>
          </a:xfrm>
          <a:prstGeom prst="rect">
            <a:avLst/>
          </a:prstGeom>
          <a:solidFill>
            <a:srgbClr val="D501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</a:t>
            </a:r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C50EF58-9FE7-4CDB-9613-000471CCD237}"/>
              </a:ext>
            </a:extLst>
          </p:cNvPr>
          <p:cNvSpPr/>
          <p:nvPr/>
        </p:nvSpPr>
        <p:spPr>
          <a:xfrm>
            <a:off x="2147634" y="2801028"/>
            <a:ext cx="252000" cy="252000"/>
          </a:xfrm>
          <a:prstGeom prst="rect">
            <a:avLst/>
          </a:prstGeom>
          <a:solidFill>
            <a:srgbClr val="D501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A</a:t>
            </a:r>
            <a:endParaRPr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8740F1C-86C2-474F-8A55-26BE37E7D659}"/>
              </a:ext>
            </a:extLst>
          </p:cNvPr>
          <p:cNvSpPr/>
          <p:nvPr/>
        </p:nvSpPr>
        <p:spPr>
          <a:xfrm>
            <a:off x="2691562" y="2801028"/>
            <a:ext cx="252000" cy="252000"/>
          </a:xfrm>
          <a:prstGeom prst="rect">
            <a:avLst/>
          </a:prstGeom>
          <a:solidFill>
            <a:srgbClr val="D501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D</a:t>
            </a:r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B5D1672-344C-48AA-8B06-FF0B7B5B04C2}"/>
              </a:ext>
            </a:extLst>
          </p:cNvPr>
          <p:cNvSpPr/>
          <p:nvPr/>
        </p:nvSpPr>
        <p:spPr>
          <a:xfrm>
            <a:off x="2805488" y="3319415"/>
            <a:ext cx="1368000" cy="252000"/>
          </a:xfrm>
          <a:prstGeom prst="rect">
            <a:avLst/>
          </a:prstGeom>
          <a:solidFill>
            <a:srgbClr val="D501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Space</a:t>
            </a:r>
            <a:endParaRPr lang="ko-KR" altLang="en-US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B8FD54C-66DA-40E0-AB73-F576559EA0F6}"/>
              </a:ext>
            </a:extLst>
          </p:cNvPr>
          <p:cNvSpPr/>
          <p:nvPr/>
        </p:nvSpPr>
        <p:spPr>
          <a:xfrm>
            <a:off x="1741425" y="3067415"/>
            <a:ext cx="549193" cy="252000"/>
          </a:xfrm>
          <a:prstGeom prst="rect">
            <a:avLst/>
          </a:prstGeom>
          <a:solidFill>
            <a:srgbClr val="D501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Shift</a:t>
            </a:r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9516CA0-99EA-4B87-9EFC-F569E3D34816}"/>
              </a:ext>
            </a:extLst>
          </p:cNvPr>
          <p:cNvSpPr/>
          <p:nvPr/>
        </p:nvSpPr>
        <p:spPr>
          <a:xfrm>
            <a:off x="9214727" y="1983609"/>
            <a:ext cx="360000" cy="360000"/>
          </a:xfrm>
          <a:prstGeom prst="rect">
            <a:avLst/>
          </a:prstGeom>
          <a:solidFill>
            <a:srgbClr val="D501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L</a:t>
            </a:r>
            <a:endParaRPr lang="ko-KR" altLang="en-US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2465F64E-0ABF-42A4-9BE3-75EFB7FA13C6}"/>
              </a:ext>
            </a:extLst>
          </p:cNvPr>
          <p:cNvSpPr/>
          <p:nvPr/>
        </p:nvSpPr>
        <p:spPr>
          <a:xfrm>
            <a:off x="9802200" y="1983609"/>
            <a:ext cx="360000" cy="360000"/>
          </a:xfrm>
          <a:prstGeom prst="rect">
            <a:avLst/>
          </a:prstGeom>
          <a:solidFill>
            <a:srgbClr val="D501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R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4FEC440-56F3-45BC-AEAF-6EE53CC1D43C}"/>
              </a:ext>
            </a:extLst>
          </p:cNvPr>
          <p:cNvSpPr txBox="1"/>
          <p:nvPr/>
        </p:nvSpPr>
        <p:spPr>
          <a:xfrm>
            <a:off x="1511999" y="4424218"/>
            <a:ext cx="4165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WASD -</a:t>
            </a:r>
            <a:r>
              <a: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이동</a:t>
            </a:r>
            <a:endParaRPr lang="en-US" altLang="ko-KR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endParaRPr lang="en-US" altLang="ko-KR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r>
              <a: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Shift - </a:t>
            </a:r>
            <a:r>
              <a: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달리기</a:t>
            </a:r>
            <a:endParaRPr lang="en-US" altLang="ko-KR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endParaRPr lang="en-US" altLang="ko-KR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r>
              <a: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Space - </a:t>
            </a:r>
            <a:r>
              <a: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점프</a:t>
            </a:r>
            <a:endParaRPr lang="en-US" altLang="ko-KR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6FF30E8-B5DF-4FE6-9ADF-0D9F804CB2B2}"/>
              </a:ext>
            </a:extLst>
          </p:cNvPr>
          <p:cNvSpPr txBox="1"/>
          <p:nvPr/>
        </p:nvSpPr>
        <p:spPr>
          <a:xfrm>
            <a:off x="7131927" y="4424218"/>
            <a:ext cx="28433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Left - </a:t>
            </a:r>
            <a:r>
              <a: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공격</a:t>
            </a:r>
            <a:endParaRPr lang="en-US" altLang="ko-KR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endParaRPr lang="en-US" altLang="ko-KR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r>
              <a: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Right - </a:t>
            </a:r>
            <a:r>
              <a: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방어</a:t>
            </a:r>
            <a:endParaRPr lang="en-US" altLang="ko-KR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188176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E1AA83A-3108-4D18-A4A2-514625A071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D5DB9-D65E-4BD5-BFD1-9816D26FC0AE}" type="slidenum">
              <a:rPr lang="ko-KR" altLang="en-US" smtClean="0"/>
              <a:t>7</a:t>
            </a:fld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18D9A9A9-A7F8-4A51-9DA0-D7B8ED94970A}"/>
              </a:ext>
            </a:extLst>
          </p:cNvPr>
          <p:cNvGrpSpPr/>
          <p:nvPr/>
        </p:nvGrpSpPr>
        <p:grpSpPr>
          <a:xfrm>
            <a:off x="-1" y="89416"/>
            <a:ext cx="3195435" cy="1228388"/>
            <a:chOff x="-1" y="89416"/>
            <a:chExt cx="3195435" cy="1228388"/>
          </a:xfrm>
        </p:grpSpPr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3E29320D-67EC-4823-A35C-D300DC06047F}"/>
                </a:ext>
              </a:extLst>
            </p:cNvPr>
            <p:cNvCxnSpPr>
              <a:cxnSpLocks/>
            </p:cNvCxnSpPr>
            <p:nvPr/>
          </p:nvCxnSpPr>
          <p:spPr>
            <a:xfrm>
              <a:off x="-1" y="674192"/>
              <a:ext cx="3024000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9C1BF662-FC58-4742-BE7B-B1EE88C3B43C}"/>
                </a:ext>
              </a:extLst>
            </p:cNvPr>
            <p:cNvGrpSpPr/>
            <p:nvPr/>
          </p:nvGrpSpPr>
          <p:grpSpPr>
            <a:xfrm>
              <a:off x="180682" y="381804"/>
              <a:ext cx="720000" cy="936000"/>
              <a:chOff x="1410529" y="2148709"/>
              <a:chExt cx="720000" cy="936000"/>
            </a:xfrm>
          </p:grpSpPr>
          <p:sp>
            <p:nvSpPr>
              <p:cNvPr id="8" name="자유형: 도형 7">
                <a:extLst>
                  <a:ext uri="{FF2B5EF4-FFF2-40B4-BE49-F238E27FC236}">
                    <a16:creationId xmlns:a16="http://schemas.microsoft.com/office/drawing/2014/main" id="{B8FCB689-DBD9-4B06-87D5-2696E00B123F}"/>
                  </a:ext>
                </a:extLst>
              </p:cNvPr>
              <p:cNvSpPr/>
              <p:nvPr/>
            </p:nvSpPr>
            <p:spPr>
              <a:xfrm flipV="1">
                <a:off x="1410529" y="2148709"/>
                <a:ext cx="720000" cy="936000"/>
              </a:xfrm>
              <a:custGeom>
                <a:avLst/>
                <a:gdLst>
                  <a:gd name="connsiteX0" fmla="*/ 0 w 1800000"/>
                  <a:gd name="connsiteY0" fmla="*/ 3902305 h 3902305"/>
                  <a:gd name="connsiteX1" fmla="*/ 1800000 w 1800000"/>
                  <a:gd name="connsiteY1" fmla="*/ 3902305 h 3902305"/>
                  <a:gd name="connsiteX2" fmla="*/ 1800000 w 1800000"/>
                  <a:gd name="connsiteY2" fmla="*/ 370908 h 3902305"/>
                  <a:gd name="connsiteX3" fmla="*/ 1800000 w 1800000"/>
                  <a:gd name="connsiteY3" fmla="*/ 369329 h 3902305"/>
                  <a:gd name="connsiteX4" fmla="*/ 1800000 w 1800000"/>
                  <a:gd name="connsiteY4" fmla="*/ 1577 h 3902305"/>
                  <a:gd name="connsiteX5" fmla="*/ 903848 w 1800000"/>
                  <a:gd name="connsiteY5" fmla="*/ 369329 h 3902305"/>
                  <a:gd name="connsiteX6" fmla="*/ 899995 w 1800000"/>
                  <a:gd name="connsiteY6" fmla="*/ 369329 h 3902305"/>
                  <a:gd name="connsiteX7" fmla="*/ 0 w 1800000"/>
                  <a:gd name="connsiteY7" fmla="*/ 0 h 3902305"/>
                  <a:gd name="connsiteX8" fmla="*/ 0 w 1800000"/>
                  <a:gd name="connsiteY8" fmla="*/ 369329 h 3902305"/>
                  <a:gd name="connsiteX9" fmla="*/ 0 w 1800000"/>
                  <a:gd name="connsiteY9" fmla="*/ 369331 h 39023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000" h="3902305">
                    <a:moveTo>
                      <a:pt x="0" y="3902305"/>
                    </a:moveTo>
                    <a:lnTo>
                      <a:pt x="1800000" y="3902305"/>
                    </a:lnTo>
                    <a:lnTo>
                      <a:pt x="1800000" y="370908"/>
                    </a:lnTo>
                    <a:lnTo>
                      <a:pt x="1800000" y="369329"/>
                    </a:lnTo>
                    <a:lnTo>
                      <a:pt x="1800000" y="1577"/>
                    </a:lnTo>
                    <a:lnTo>
                      <a:pt x="903848" y="369329"/>
                    </a:lnTo>
                    <a:lnTo>
                      <a:pt x="899995" y="369329"/>
                    </a:lnTo>
                    <a:lnTo>
                      <a:pt x="0" y="0"/>
                    </a:lnTo>
                    <a:lnTo>
                      <a:pt x="0" y="369329"/>
                    </a:lnTo>
                    <a:lnTo>
                      <a:pt x="0" y="369331"/>
                    </a:lnTo>
                    <a:close/>
                  </a:path>
                </a:pathLst>
              </a:custGeom>
              <a:solidFill>
                <a:srgbClr val="D50100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9" name="그래픽 8">
                <a:extLst>
                  <a:ext uri="{FF2B5EF4-FFF2-40B4-BE49-F238E27FC236}">
                    <a16:creationId xmlns:a16="http://schemas.microsoft.com/office/drawing/2014/main" id="{0A8951EC-3373-4891-A370-ABAE6E33ED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500529" y="2318134"/>
                <a:ext cx="540000" cy="540000"/>
              </a:xfrm>
              <a:prstGeom prst="rect">
                <a:avLst/>
              </a:prstGeom>
            </p:spPr>
          </p:pic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FB92B62-49C7-4298-94DA-74FDB44F8366}"/>
                </a:ext>
              </a:extLst>
            </p:cNvPr>
            <p:cNvSpPr txBox="1"/>
            <p:nvPr/>
          </p:nvSpPr>
          <p:spPr>
            <a:xfrm>
              <a:off x="995354" y="89416"/>
              <a:ext cx="211407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팀 소개</a:t>
              </a:r>
              <a:endParaRPr lang="ko-KR" altLang="en-US" sz="2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C73B8C6-79C4-4163-8CEC-336A5276103E}"/>
                </a:ext>
              </a:extLst>
            </p:cNvPr>
            <p:cNvSpPr txBox="1"/>
            <p:nvPr/>
          </p:nvSpPr>
          <p:spPr>
            <a:xfrm>
              <a:off x="1081363" y="674191"/>
              <a:ext cx="21140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스케일 </a:t>
              </a:r>
              <a:r>
                <a:rPr lang="en-US" altLang="ko-KR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- </a:t>
              </a:r>
              <a:r>
                <a:rPr lang="ko-KR" altLang="en-US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필드</a:t>
              </a: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1E483351-B388-4B4D-8C2D-7064586C15F4}"/>
              </a:ext>
            </a:extLst>
          </p:cNvPr>
          <p:cNvGrpSpPr/>
          <p:nvPr/>
        </p:nvGrpSpPr>
        <p:grpSpPr>
          <a:xfrm>
            <a:off x="7517572" y="6062005"/>
            <a:ext cx="1496686" cy="293775"/>
            <a:chOff x="9794633" y="6062575"/>
            <a:chExt cx="1496686" cy="293775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95C4F8DF-9EDD-4F7F-AD80-A7F2AF18ACA3}"/>
                </a:ext>
              </a:extLst>
            </p:cNvPr>
            <p:cNvGrpSpPr/>
            <p:nvPr/>
          </p:nvGrpSpPr>
          <p:grpSpPr>
            <a:xfrm>
              <a:off x="9794633" y="6094740"/>
              <a:ext cx="180000" cy="252000"/>
              <a:chOff x="3179277" y="1806991"/>
              <a:chExt cx="288000" cy="384209"/>
            </a:xfrm>
          </p:grpSpPr>
          <p:sp>
            <p:nvSpPr>
              <p:cNvPr id="23" name="물결 22">
                <a:extLst>
                  <a:ext uri="{FF2B5EF4-FFF2-40B4-BE49-F238E27FC236}">
                    <a16:creationId xmlns:a16="http://schemas.microsoft.com/office/drawing/2014/main" id="{63B62985-EB64-45FF-88D2-04D6803F72E3}"/>
                  </a:ext>
                </a:extLst>
              </p:cNvPr>
              <p:cNvSpPr/>
              <p:nvPr/>
            </p:nvSpPr>
            <p:spPr>
              <a:xfrm>
                <a:off x="3179277" y="1806991"/>
                <a:ext cx="288000" cy="252000"/>
              </a:xfrm>
              <a:prstGeom prst="wav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24" name="직선 연결선 23">
                <a:extLst>
                  <a:ext uri="{FF2B5EF4-FFF2-40B4-BE49-F238E27FC236}">
                    <a16:creationId xmlns:a16="http://schemas.microsoft.com/office/drawing/2014/main" id="{482D5D50-9563-4814-8879-8F6B676431B2}"/>
                  </a:ext>
                </a:extLst>
              </p:cNvPr>
              <p:cNvCxnSpPr/>
              <p:nvPr/>
            </p:nvCxnSpPr>
            <p:spPr>
              <a:xfrm>
                <a:off x="3185974" y="1941755"/>
                <a:ext cx="0" cy="249445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7B5EACC-BF9B-4DDF-ADF7-37F24C9C1FEC}"/>
                </a:ext>
              </a:extLst>
            </p:cNvPr>
            <p:cNvSpPr txBox="1"/>
            <p:nvPr/>
          </p:nvSpPr>
          <p:spPr>
            <a:xfrm>
              <a:off x="9974633" y="6094740"/>
              <a:ext cx="57634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50" dirty="0" err="1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리스폰</a:t>
              </a:r>
              <a:endPara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pic>
          <p:nvPicPr>
            <p:cNvPr id="26" name="그래픽 25">
              <a:extLst>
                <a:ext uri="{FF2B5EF4-FFF2-40B4-BE49-F238E27FC236}">
                  <a16:creationId xmlns:a16="http://schemas.microsoft.com/office/drawing/2014/main" id="{3A2940F6-450D-401E-B942-E2D87C24733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550979" y="6062575"/>
              <a:ext cx="288000" cy="28800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D31BD74-D0DA-450C-A112-C68288386CB7}"/>
                </a:ext>
              </a:extLst>
            </p:cNvPr>
            <p:cNvSpPr txBox="1"/>
            <p:nvPr/>
          </p:nvSpPr>
          <p:spPr>
            <a:xfrm>
              <a:off x="10838979" y="6094740"/>
              <a:ext cx="45234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5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왕궁</a:t>
              </a:r>
              <a:endPara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sp>
        <p:nvSpPr>
          <p:cNvPr id="111" name="TextBox 110">
            <a:extLst>
              <a:ext uri="{FF2B5EF4-FFF2-40B4-BE49-F238E27FC236}">
                <a16:creationId xmlns:a16="http://schemas.microsoft.com/office/drawing/2014/main" id="{627F6266-1F20-4B3C-A5B0-998D83ADFB42}"/>
              </a:ext>
            </a:extLst>
          </p:cNvPr>
          <p:cNvSpPr txBox="1"/>
          <p:nvPr/>
        </p:nvSpPr>
        <p:spPr>
          <a:xfrm>
            <a:off x="1403849" y="2152623"/>
            <a:ext cx="5227767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필드는 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100m X 75m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의 크기로 되어있다</a:t>
            </a:r>
            <a:endParaRPr lang="en-US" altLang="ko-KR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en-US" altLang="ko-KR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sz="20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스폰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장소는 각 진영에 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개씩 존재한다</a:t>
            </a:r>
            <a:endParaRPr lang="en-US" altLang="ko-KR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b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</a:b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원하는 </a:t>
            </a:r>
            <a:r>
              <a:rPr lang="ko-KR" altLang="en-US" sz="20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스폰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장소를 선택해 </a:t>
            </a:r>
            <a:r>
              <a:rPr lang="ko-KR" altLang="en-US" sz="20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리스폰한다</a:t>
            </a:r>
            <a:endParaRPr lang="en-US" altLang="ko-KR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en-US" altLang="ko-KR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필드의 양 끝에는 각 팀의 성이 존재한다</a:t>
            </a:r>
            <a:b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</a:br>
            <a:br>
              <a:rPr lang="en-US" altLang="ko-KR" sz="24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</a:br>
            <a:r>
              <a:rPr lang="ko-KR" altLang="en-US" sz="24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상대방이 성에 들어오지 못하게 막아라</a:t>
            </a:r>
            <a:r>
              <a:rPr lang="en-US" altLang="ko-KR" sz="24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!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1270774A-4CAA-4887-B9F7-BED4FBA3EA27}"/>
              </a:ext>
            </a:extLst>
          </p:cNvPr>
          <p:cNvGrpSpPr/>
          <p:nvPr/>
        </p:nvGrpSpPr>
        <p:grpSpPr>
          <a:xfrm>
            <a:off x="7966269" y="1087125"/>
            <a:ext cx="3098880" cy="4965840"/>
            <a:chOff x="8254920" y="1513526"/>
            <a:chExt cx="3098880" cy="496584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262FC6-C106-499F-88AF-8715E82F7670}"/>
                </a:ext>
              </a:extLst>
            </p:cNvPr>
            <p:cNvSpPr txBox="1"/>
            <p:nvPr/>
          </p:nvSpPr>
          <p:spPr>
            <a:xfrm>
              <a:off x="9302909" y="6202367"/>
              <a:ext cx="61910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100m</a:t>
              </a:r>
            </a:p>
          </p:txBody>
        </p:sp>
        <p:cxnSp>
          <p:nvCxnSpPr>
            <p:cNvPr id="20" name="직선 화살표 연결선 19">
              <a:extLst>
                <a:ext uri="{FF2B5EF4-FFF2-40B4-BE49-F238E27FC236}">
                  <a16:creationId xmlns:a16="http://schemas.microsoft.com/office/drawing/2014/main" id="{9FB514B6-426D-4280-932D-9464D3188019}"/>
                </a:ext>
              </a:extLst>
            </p:cNvPr>
            <p:cNvCxnSpPr>
              <a:cxnSpLocks/>
            </p:cNvCxnSpPr>
            <p:nvPr/>
          </p:nvCxnSpPr>
          <p:spPr>
            <a:xfrm>
              <a:off x="11076801" y="4071741"/>
              <a:ext cx="0" cy="2013785"/>
            </a:xfrm>
            <a:prstGeom prst="straightConnector1">
              <a:avLst/>
            </a:prstGeom>
            <a:ln w="34925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화살표 연결선 63">
              <a:extLst>
                <a:ext uri="{FF2B5EF4-FFF2-40B4-BE49-F238E27FC236}">
                  <a16:creationId xmlns:a16="http://schemas.microsoft.com/office/drawing/2014/main" id="{D6EB9882-E8B7-4C99-A0B8-2336A585E32A}"/>
                </a:ext>
              </a:extLst>
            </p:cNvPr>
            <p:cNvCxnSpPr>
              <a:cxnSpLocks/>
            </p:cNvCxnSpPr>
            <p:nvPr/>
          </p:nvCxnSpPr>
          <p:spPr>
            <a:xfrm>
              <a:off x="8254920" y="6204906"/>
              <a:ext cx="2715084" cy="0"/>
            </a:xfrm>
            <a:prstGeom prst="straightConnector1">
              <a:avLst/>
            </a:prstGeom>
            <a:ln w="34925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97D7D32-F552-448E-8164-1640C54761BB}"/>
                </a:ext>
              </a:extLst>
            </p:cNvPr>
            <p:cNvSpPr txBox="1"/>
            <p:nvPr/>
          </p:nvSpPr>
          <p:spPr>
            <a:xfrm rot="16200000">
              <a:off x="10937948" y="4940133"/>
              <a:ext cx="55470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75m</a:t>
              </a:r>
            </a:p>
          </p:txBody>
        </p:sp>
        <p:pic>
          <p:nvPicPr>
            <p:cNvPr id="14" name="그림 13" descr="텍스트, 하늘, 다른이(가) 표시된 사진&#10;&#10;자동 생성된 설명">
              <a:extLst>
                <a:ext uri="{FF2B5EF4-FFF2-40B4-BE49-F238E27FC236}">
                  <a16:creationId xmlns:a16="http://schemas.microsoft.com/office/drawing/2014/main" id="{3FBC69F6-382D-4F1D-AA71-0A33C154D8C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54920" y="1513526"/>
              <a:ext cx="2715084" cy="4572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518568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E1AA83A-3108-4D18-A4A2-514625A071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D5DB9-D65E-4BD5-BFD1-9816D26FC0AE}" type="slidenum">
              <a:rPr lang="ko-KR" altLang="en-US" smtClean="0"/>
              <a:t>8</a:t>
            </a:fld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18D9A9A9-A7F8-4A51-9DA0-D7B8ED94970A}"/>
              </a:ext>
            </a:extLst>
          </p:cNvPr>
          <p:cNvGrpSpPr/>
          <p:nvPr/>
        </p:nvGrpSpPr>
        <p:grpSpPr>
          <a:xfrm>
            <a:off x="-1" y="89416"/>
            <a:ext cx="3195435" cy="1228388"/>
            <a:chOff x="-1" y="89416"/>
            <a:chExt cx="3195435" cy="1228388"/>
          </a:xfrm>
        </p:grpSpPr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3E29320D-67EC-4823-A35C-D300DC06047F}"/>
                </a:ext>
              </a:extLst>
            </p:cNvPr>
            <p:cNvCxnSpPr>
              <a:cxnSpLocks/>
            </p:cNvCxnSpPr>
            <p:nvPr/>
          </p:nvCxnSpPr>
          <p:spPr>
            <a:xfrm>
              <a:off x="-1" y="674192"/>
              <a:ext cx="3024000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9C1BF662-FC58-4742-BE7B-B1EE88C3B43C}"/>
                </a:ext>
              </a:extLst>
            </p:cNvPr>
            <p:cNvGrpSpPr/>
            <p:nvPr/>
          </p:nvGrpSpPr>
          <p:grpSpPr>
            <a:xfrm>
              <a:off x="180682" y="381804"/>
              <a:ext cx="720000" cy="936000"/>
              <a:chOff x="1410529" y="2148709"/>
              <a:chExt cx="720000" cy="936000"/>
            </a:xfrm>
          </p:grpSpPr>
          <p:sp>
            <p:nvSpPr>
              <p:cNvPr id="8" name="자유형: 도형 7">
                <a:extLst>
                  <a:ext uri="{FF2B5EF4-FFF2-40B4-BE49-F238E27FC236}">
                    <a16:creationId xmlns:a16="http://schemas.microsoft.com/office/drawing/2014/main" id="{B8FCB689-DBD9-4B06-87D5-2696E00B123F}"/>
                  </a:ext>
                </a:extLst>
              </p:cNvPr>
              <p:cNvSpPr/>
              <p:nvPr/>
            </p:nvSpPr>
            <p:spPr>
              <a:xfrm flipV="1">
                <a:off x="1410529" y="2148709"/>
                <a:ext cx="720000" cy="936000"/>
              </a:xfrm>
              <a:custGeom>
                <a:avLst/>
                <a:gdLst>
                  <a:gd name="connsiteX0" fmla="*/ 0 w 1800000"/>
                  <a:gd name="connsiteY0" fmla="*/ 3902305 h 3902305"/>
                  <a:gd name="connsiteX1" fmla="*/ 1800000 w 1800000"/>
                  <a:gd name="connsiteY1" fmla="*/ 3902305 h 3902305"/>
                  <a:gd name="connsiteX2" fmla="*/ 1800000 w 1800000"/>
                  <a:gd name="connsiteY2" fmla="*/ 370908 h 3902305"/>
                  <a:gd name="connsiteX3" fmla="*/ 1800000 w 1800000"/>
                  <a:gd name="connsiteY3" fmla="*/ 369329 h 3902305"/>
                  <a:gd name="connsiteX4" fmla="*/ 1800000 w 1800000"/>
                  <a:gd name="connsiteY4" fmla="*/ 1577 h 3902305"/>
                  <a:gd name="connsiteX5" fmla="*/ 903848 w 1800000"/>
                  <a:gd name="connsiteY5" fmla="*/ 369329 h 3902305"/>
                  <a:gd name="connsiteX6" fmla="*/ 899995 w 1800000"/>
                  <a:gd name="connsiteY6" fmla="*/ 369329 h 3902305"/>
                  <a:gd name="connsiteX7" fmla="*/ 0 w 1800000"/>
                  <a:gd name="connsiteY7" fmla="*/ 0 h 3902305"/>
                  <a:gd name="connsiteX8" fmla="*/ 0 w 1800000"/>
                  <a:gd name="connsiteY8" fmla="*/ 369329 h 3902305"/>
                  <a:gd name="connsiteX9" fmla="*/ 0 w 1800000"/>
                  <a:gd name="connsiteY9" fmla="*/ 369331 h 39023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000" h="3902305">
                    <a:moveTo>
                      <a:pt x="0" y="3902305"/>
                    </a:moveTo>
                    <a:lnTo>
                      <a:pt x="1800000" y="3902305"/>
                    </a:lnTo>
                    <a:lnTo>
                      <a:pt x="1800000" y="370908"/>
                    </a:lnTo>
                    <a:lnTo>
                      <a:pt x="1800000" y="369329"/>
                    </a:lnTo>
                    <a:lnTo>
                      <a:pt x="1800000" y="1577"/>
                    </a:lnTo>
                    <a:lnTo>
                      <a:pt x="903848" y="369329"/>
                    </a:lnTo>
                    <a:lnTo>
                      <a:pt x="899995" y="369329"/>
                    </a:lnTo>
                    <a:lnTo>
                      <a:pt x="0" y="0"/>
                    </a:lnTo>
                    <a:lnTo>
                      <a:pt x="0" y="369329"/>
                    </a:lnTo>
                    <a:lnTo>
                      <a:pt x="0" y="369331"/>
                    </a:lnTo>
                    <a:close/>
                  </a:path>
                </a:pathLst>
              </a:custGeom>
              <a:solidFill>
                <a:srgbClr val="D50100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9" name="그래픽 8">
                <a:extLst>
                  <a:ext uri="{FF2B5EF4-FFF2-40B4-BE49-F238E27FC236}">
                    <a16:creationId xmlns:a16="http://schemas.microsoft.com/office/drawing/2014/main" id="{0A8951EC-3373-4891-A370-ABAE6E33ED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500529" y="2318134"/>
                <a:ext cx="540000" cy="540000"/>
              </a:xfrm>
              <a:prstGeom prst="rect">
                <a:avLst/>
              </a:prstGeom>
            </p:spPr>
          </p:pic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FB92B62-49C7-4298-94DA-74FDB44F8366}"/>
                </a:ext>
              </a:extLst>
            </p:cNvPr>
            <p:cNvSpPr txBox="1"/>
            <p:nvPr/>
          </p:nvSpPr>
          <p:spPr>
            <a:xfrm>
              <a:off x="995354" y="89416"/>
              <a:ext cx="211407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팀 소개</a:t>
              </a:r>
              <a:endParaRPr lang="ko-KR" altLang="en-US" sz="2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C73B8C6-79C4-4163-8CEC-336A5276103E}"/>
                </a:ext>
              </a:extLst>
            </p:cNvPr>
            <p:cNvSpPr txBox="1"/>
            <p:nvPr/>
          </p:nvSpPr>
          <p:spPr>
            <a:xfrm>
              <a:off x="1081363" y="674191"/>
              <a:ext cx="21140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스케일 </a:t>
              </a:r>
              <a:r>
                <a:rPr lang="en-US" altLang="ko-KR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- </a:t>
              </a:r>
              <a:r>
                <a:rPr lang="ko-KR" altLang="en-US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플레이어</a:t>
              </a:r>
            </a:p>
          </p:txBody>
        </p:sp>
      </p:grpSp>
      <p:pic>
        <p:nvPicPr>
          <p:cNvPr id="10" name="그래픽 9">
            <a:extLst>
              <a:ext uri="{FF2B5EF4-FFF2-40B4-BE49-F238E27FC236}">
                <a16:creationId xmlns:a16="http://schemas.microsoft.com/office/drawing/2014/main" id="{C9166E90-65EC-4D7D-944B-A5B802FC661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81363" y="2387981"/>
            <a:ext cx="2592000" cy="2592000"/>
          </a:xfrm>
          <a:prstGeom prst="rect">
            <a:avLst/>
          </a:prstGeom>
        </p:spPr>
      </p:pic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BB2D9F8A-9FD3-48E3-BD48-1C95C2DC10F8}"/>
              </a:ext>
            </a:extLst>
          </p:cNvPr>
          <p:cNvCxnSpPr>
            <a:cxnSpLocks/>
          </p:cNvCxnSpPr>
          <p:nvPr/>
        </p:nvCxnSpPr>
        <p:spPr>
          <a:xfrm>
            <a:off x="3750001" y="2652216"/>
            <a:ext cx="0" cy="2247695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3BF9BEC8-3664-4C69-B9CE-70A0518206B2}"/>
              </a:ext>
            </a:extLst>
          </p:cNvPr>
          <p:cNvCxnSpPr>
            <a:cxnSpLocks/>
          </p:cNvCxnSpPr>
          <p:nvPr/>
        </p:nvCxnSpPr>
        <p:spPr>
          <a:xfrm flipH="1">
            <a:off x="1990992" y="5064125"/>
            <a:ext cx="1338462" cy="0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E493BF3-158D-4EFD-B6D8-F7087E551307}"/>
              </a:ext>
            </a:extLst>
          </p:cNvPr>
          <p:cNvSpPr txBox="1"/>
          <p:nvPr/>
        </p:nvSpPr>
        <p:spPr>
          <a:xfrm>
            <a:off x="4583154" y="2100813"/>
            <a:ext cx="30830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HP - 100  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868E8EB-F5E5-4F01-BFED-354802011C3D}"/>
              </a:ext>
            </a:extLst>
          </p:cNvPr>
          <p:cNvSpPr txBox="1"/>
          <p:nvPr/>
        </p:nvSpPr>
        <p:spPr>
          <a:xfrm>
            <a:off x="4583155" y="2658445"/>
            <a:ext cx="25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스테미너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- 100     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F0B225B-00AC-4145-BC82-40C975FD4783}"/>
              </a:ext>
            </a:extLst>
          </p:cNvPr>
          <p:cNvSpPr txBox="1"/>
          <p:nvPr/>
        </p:nvSpPr>
        <p:spPr>
          <a:xfrm>
            <a:off x="4583154" y="3216078"/>
            <a:ext cx="39420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이동 속도 </a:t>
            </a: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- 5m/s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A147338-4A33-46D3-BA7C-0AA4D2EDC4BB}"/>
              </a:ext>
            </a:extLst>
          </p:cNvPr>
          <p:cNvSpPr txBox="1"/>
          <p:nvPr/>
        </p:nvSpPr>
        <p:spPr>
          <a:xfrm>
            <a:off x="4583155" y="4336811"/>
            <a:ext cx="43022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공격 속도 </a:t>
            </a: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- 1Attack/2s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BC0A395-C9EE-4EBB-9D77-FE0A41D3CB0B}"/>
              </a:ext>
            </a:extLst>
          </p:cNvPr>
          <p:cNvSpPr txBox="1"/>
          <p:nvPr/>
        </p:nvSpPr>
        <p:spPr>
          <a:xfrm>
            <a:off x="4583155" y="4899911"/>
            <a:ext cx="67706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상태 </a:t>
            </a: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</a:t>
            </a:r>
          </a:p>
          <a:p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Idle/ 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걷기</a:t>
            </a: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/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뛰기</a:t>
            </a: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/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앉기</a:t>
            </a: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/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점프</a:t>
            </a: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/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공격</a:t>
            </a: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/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피격</a:t>
            </a: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/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사망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7B563C5-F976-490A-AEB0-325025015624}"/>
              </a:ext>
            </a:extLst>
          </p:cNvPr>
          <p:cNvSpPr txBox="1"/>
          <p:nvPr/>
        </p:nvSpPr>
        <p:spPr>
          <a:xfrm>
            <a:off x="4583154" y="1317804"/>
            <a:ext cx="39420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디폴트 캐릭터 설정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6A7EBAF-82F6-4175-914C-47BE9478D560}"/>
              </a:ext>
            </a:extLst>
          </p:cNvPr>
          <p:cNvSpPr txBox="1"/>
          <p:nvPr/>
        </p:nvSpPr>
        <p:spPr>
          <a:xfrm>
            <a:off x="4583154" y="3773711"/>
            <a:ext cx="44777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달리기 속도 </a:t>
            </a: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- 10m/s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7F4AF9E-FB7B-496A-8CCB-8912DFA31F6B}"/>
              </a:ext>
            </a:extLst>
          </p:cNvPr>
          <p:cNvSpPr txBox="1"/>
          <p:nvPr/>
        </p:nvSpPr>
        <p:spPr>
          <a:xfrm rot="16200000">
            <a:off x="3605757" y="3530092"/>
            <a:ext cx="792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160cm </a:t>
            </a:r>
            <a:endParaRPr lang="ko-KR" altLang="en-US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D12670D-6D0B-4D1B-A0CF-C46F3BBEC729}"/>
              </a:ext>
            </a:extLst>
          </p:cNvPr>
          <p:cNvSpPr txBox="1"/>
          <p:nvPr/>
        </p:nvSpPr>
        <p:spPr>
          <a:xfrm>
            <a:off x="2328383" y="5148267"/>
            <a:ext cx="7134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50cm </a:t>
            </a:r>
            <a:endParaRPr lang="ko-KR" altLang="en-US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3677E06-6804-406A-A62F-65E2C71145F8}"/>
              </a:ext>
            </a:extLst>
          </p:cNvPr>
          <p:cNvSpPr txBox="1"/>
          <p:nvPr/>
        </p:nvSpPr>
        <p:spPr>
          <a:xfrm>
            <a:off x="2323254" y="1971075"/>
            <a:ext cx="8280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&lt;</a:t>
            </a:r>
            <a:r>
              <a:rPr lang="ko-KR" altLang="en-US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전사</a:t>
            </a:r>
            <a:r>
              <a:rPr lang="en-US" altLang="ko-KR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&gt;</a:t>
            </a:r>
            <a:endParaRPr lang="ko-KR" altLang="en-US" sz="16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457321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E27BE1C-FDFC-4E9B-A52F-E8DFE1113E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D5DB9-D65E-4BD5-BFD1-9816D26FC0AE}" type="slidenum">
              <a:rPr lang="ko-KR" altLang="en-US" smtClean="0"/>
              <a:t>9</a:t>
            </a:fld>
            <a:endParaRPr lang="ko-KR" altLang="en-US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3F04C0F6-5182-4A0C-9F34-B8A76C3261DF}"/>
              </a:ext>
            </a:extLst>
          </p:cNvPr>
          <p:cNvGrpSpPr/>
          <p:nvPr/>
        </p:nvGrpSpPr>
        <p:grpSpPr>
          <a:xfrm>
            <a:off x="-1" y="89416"/>
            <a:ext cx="3673008" cy="1228387"/>
            <a:chOff x="-1" y="89416"/>
            <a:chExt cx="3673008" cy="1228387"/>
          </a:xfrm>
        </p:grpSpPr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1CF58698-6A62-4F05-9BE0-58CE2528057F}"/>
                </a:ext>
              </a:extLst>
            </p:cNvPr>
            <p:cNvCxnSpPr>
              <a:cxnSpLocks/>
            </p:cNvCxnSpPr>
            <p:nvPr/>
          </p:nvCxnSpPr>
          <p:spPr>
            <a:xfrm>
              <a:off x="-1" y="674192"/>
              <a:ext cx="3024000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FDC0607F-519D-439E-BD1D-54EF8D0343E5}"/>
                </a:ext>
              </a:extLst>
            </p:cNvPr>
            <p:cNvGrpSpPr/>
            <p:nvPr/>
          </p:nvGrpSpPr>
          <p:grpSpPr>
            <a:xfrm>
              <a:off x="180682" y="381803"/>
              <a:ext cx="720000" cy="936000"/>
              <a:chOff x="3315529" y="2148709"/>
              <a:chExt cx="720000" cy="936000"/>
            </a:xfrm>
          </p:grpSpPr>
          <p:sp>
            <p:nvSpPr>
              <p:cNvPr id="15" name="자유형: 도형 14">
                <a:extLst>
                  <a:ext uri="{FF2B5EF4-FFF2-40B4-BE49-F238E27FC236}">
                    <a16:creationId xmlns:a16="http://schemas.microsoft.com/office/drawing/2014/main" id="{ABFE0CCE-740F-46EA-9B34-7CDEF87E5491}"/>
                  </a:ext>
                </a:extLst>
              </p:cNvPr>
              <p:cNvSpPr/>
              <p:nvPr/>
            </p:nvSpPr>
            <p:spPr>
              <a:xfrm flipV="1">
                <a:off x="3315529" y="2148709"/>
                <a:ext cx="720000" cy="936000"/>
              </a:xfrm>
              <a:custGeom>
                <a:avLst/>
                <a:gdLst>
                  <a:gd name="connsiteX0" fmla="*/ 0 w 1800000"/>
                  <a:gd name="connsiteY0" fmla="*/ 3902305 h 3902305"/>
                  <a:gd name="connsiteX1" fmla="*/ 1800000 w 1800000"/>
                  <a:gd name="connsiteY1" fmla="*/ 3902305 h 3902305"/>
                  <a:gd name="connsiteX2" fmla="*/ 1800000 w 1800000"/>
                  <a:gd name="connsiteY2" fmla="*/ 370908 h 3902305"/>
                  <a:gd name="connsiteX3" fmla="*/ 1800000 w 1800000"/>
                  <a:gd name="connsiteY3" fmla="*/ 369329 h 3902305"/>
                  <a:gd name="connsiteX4" fmla="*/ 1800000 w 1800000"/>
                  <a:gd name="connsiteY4" fmla="*/ 1577 h 3902305"/>
                  <a:gd name="connsiteX5" fmla="*/ 903848 w 1800000"/>
                  <a:gd name="connsiteY5" fmla="*/ 369329 h 3902305"/>
                  <a:gd name="connsiteX6" fmla="*/ 899995 w 1800000"/>
                  <a:gd name="connsiteY6" fmla="*/ 369329 h 3902305"/>
                  <a:gd name="connsiteX7" fmla="*/ 0 w 1800000"/>
                  <a:gd name="connsiteY7" fmla="*/ 0 h 3902305"/>
                  <a:gd name="connsiteX8" fmla="*/ 0 w 1800000"/>
                  <a:gd name="connsiteY8" fmla="*/ 369329 h 3902305"/>
                  <a:gd name="connsiteX9" fmla="*/ 0 w 1800000"/>
                  <a:gd name="connsiteY9" fmla="*/ 369331 h 39023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000" h="3902305">
                    <a:moveTo>
                      <a:pt x="0" y="3902305"/>
                    </a:moveTo>
                    <a:lnTo>
                      <a:pt x="1800000" y="3902305"/>
                    </a:lnTo>
                    <a:lnTo>
                      <a:pt x="1800000" y="370908"/>
                    </a:lnTo>
                    <a:lnTo>
                      <a:pt x="1800000" y="369329"/>
                    </a:lnTo>
                    <a:lnTo>
                      <a:pt x="1800000" y="1577"/>
                    </a:lnTo>
                    <a:lnTo>
                      <a:pt x="903848" y="369329"/>
                    </a:lnTo>
                    <a:lnTo>
                      <a:pt x="899995" y="369329"/>
                    </a:lnTo>
                    <a:lnTo>
                      <a:pt x="0" y="0"/>
                    </a:lnTo>
                    <a:lnTo>
                      <a:pt x="0" y="369329"/>
                    </a:lnTo>
                    <a:lnTo>
                      <a:pt x="0" y="369331"/>
                    </a:lnTo>
                    <a:close/>
                  </a:path>
                </a:pathLst>
              </a:custGeom>
              <a:solidFill>
                <a:srgbClr val="3D91E4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16" name="그래픽 15">
                <a:extLst>
                  <a:ext uri="{FF2B5EF4-FFF2-40B4-BE49-F238E27FC236}">
                    <a16:creationId xmlns:a16="http://schemas.microsoft.com/office/drawing/2014/main" id="{81ADACD6-8255-46A1-AB38-6A1E1F62A5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405529" y="2318134"/>
                <a:ext cx="540000" cy="540000"/>
              </a:xfrm>
              <a:prstGeom prst="rect">
                <a:avLst/>
              </a:prstGeom>
            </p:spPr>
          </p:pic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AA535BE-FBEF-43F4-8BD5-50F729779E84}"/>
                </a:ext>
              </a:extLst>
            </p:cNvPr>
            <p:cNvSpPr txBox="1"/>
            <p:nvPr/>
          </p:nvSpPr>
          <p:spPr>
            <a:xfrm>
              <a:off x="995354" y="89416"/>
              <a:ext cx="211407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연구 분야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6D58ACF-012A-4458-8928-86184AE328B2}"/>
                </a:ext>
              </a:extLst>
            </p:cNvPr>
            <p:cNvSpPr txBox="1"/>
            <p:nvPr/>
          </p:nvSpPr>
          <p:spPr>
            <a:xfrm>
              <a:off x="1081362" y="674191"/>
              <a:ext cx="25916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기술 요소</a:t>
              </a:r>
            </a:p>
          </p:txBody>
        </p:sp>
      </p:grpSp>
      <p:sp>
        <p:nvSpPr>
          <p:cNvPr id="60" name="슬라이드 번호 개체 틀 1">
            <a:extLst>
              <a:ext uri="{FF2B5EF4-FFF2-40B4-BE49-F238E27FC236}">
                <a16:creationId xmlns:a16="http://schemas.microsoft.com/office/drawing/2014/main" id="{81B595EF-7AA4-4E27-8ED9-D5DEB1FEBD99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AFD5DB9-D65E-4BD5-BFD1-9816D26FC0AE}" type="slidenum">
              <a:rPr lang="ko-KR" altLang="en-US" smtClean="0"/>
              <a:pPr/>
              <a:t>9</a:t>
            </a:fld>
            <a:endParaRPr lang="ko-KR" altLang="en-US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F9233E96-FD94-4BB0-B410-CDD1F518E855}"/>
              </a:ext>
            </a:extLst>
          </p:cNvPr>
          <p:cNvGrpSpPr/>
          <p:nvPr/>
        </p:nvGrpSpPr>
        <p:grpSpPr>
          <a:xfrm>
            <a:off x="1734152" y="1604350"/>
            <a:ext cx="8723696" cy="4464000"/>
            <a:chOff x="2202915" y="1604350"/>
            <a:chExt cx="8723696" cy="4464000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D4303CCC-114E-4DC5-94D4-B96228DFCAB4}"/>
                </a:ext>
              </a:extLst>
            </p:cNvPr>
            <p:cNvGrpSpPr/>
            <p:nvPr/>
          </p:nvGrpSpPr>
          <p:grpSpPr>
            <a:xfrm>
              <a:off x="2202915" y="1729041"/>
              <a:ext cx="4299480" cy="829795"/>
              <a:chOff x="1172111" y="1727839"/>
              <a:chExt cx="4187197" cy="829795"/>
            </a:xfrm>
          </p:grpSpPr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D64472C3-4992-4FC0-A9A6-8CE61410DC4A}"/>
                  </a:ext>
                </a:extLst>
              </p:cNvPr>
              <p:cNvSpPr txBox="1"/>
              <p:nvPr/>
            </p:nvSpPr>
            <p:spPr>
              <a:xfrm>
                <a:off x="1172111" y="2095969"/>
                <a:ext cx="378037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400" dirty="0" err="1">
                    <a:solidFill>
                      <a:srgbClr val="3D91E4"/>
                    </a:solidFill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카툰</a:t>
                </a:r>
                <a:r>
                  <a:rPr lang="ko-KR" altLang="en-US" sz="2400" dirty="0">
                    <a:solidFill>
                      <a:srgbClr val="3D91E4"/>
                    </a:solidFill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 렌더링 기반 그래픽</a:t>
                </a:r>
                <a:endParaRPr lang="ko-KR" altLang="en-US" sz="1400" dirty="0">
                  <a:solidFill>
                    <a:srgbClr val="3D91E4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endParaRPr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515CE09A-1A9F-48AB-BC25-D7271417E17E}"/>
                  </a:ext>
                </a:extLst>
              </p:cNvPr>
              <p:cNvSpPr txBox="1"/>
              <p:nvPr/>
            </p:nvSpPr>
            <p:spPr>
              <a:xfrm>
                <a:off x="1172113" y="1727839"/>
                <a:ext cx="41871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3D </a:t>
                </a:r>
                <a:r>
                  <a:rPr lang="ko-KR" altLang="en-US" dirty="0"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그래픽을 기반으로 만화 같은 느낌의</a:t>
                </a:r>
                <a:endParaRPr lang="ko-KR" altLang="en-US" sz="11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endParaRPr>
              </a:p>
            </p:txBody>
          </p: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45437076-1667-47E8-B3D4-1F5F5A1D5A78}"/>
                </a:ext>
              </a:extLst>
            </p:cNvPr>
            <p:cNvGrpSpPr/>
            <p:nvPr/>
          </p:nvGrpSpPr>
          <p:grpSpPr>
            <a:xfrm>
              <a:off x="2202915" y="2716437"/>
              <a:ext cx="4467910" cy="833402"/>
              <a:chOff x="1172112" y="2874077"/>
              <a:chExt cx="4351227" cy="833402"/>
            </a:xfrm>
          </p:grpSpPr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DF83E64-8B0D-4BD4-B0ED-5DEE2D34D0FC}"/>
                  </a:ext>
                </a:extLst>
              </p:cNvPr>
              <p:cNvSpPr txBox="1"/>
              <p:nvPr/>
            </p:nvSpPr>
            <p:spPr>
              <a:xfrm>
                <a:off x="1172112" y="3245814"/>
                <a:ext cx="246012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400" dirty="0" err="1">
                    <a:solidFill>
                      <a:srgbClr val="3D91E4"/>
                    </a:solidFill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디퍼드</a:t>
                </a:r>
                <a:r>
                  <a:rPr lang="ko-KR" altLang="en-US" sz="2400" dirty="0">
                    <a:solidFill>
                      <a:srgbClr val="3D91E4"/>
                    </a:solidFill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 </a:t>
                </a:r>
                <a:r>
                  <a:rPr lang="ko-KR" altLang="en-US" sz="2400" dirty="0" err="1">
                    <a:solidFill>
                      <a:srgbClr val="3D91E4"/>
                    </a:solidFill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셰이딩</a:t>
                </a:r>
                <a:endParaRPr lang="ko-KR" altLang="en-US" sz="1400" dirty="0">
                  <a:solidFill>
                    <a:srgbClr val="3D91E4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endParaRPr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2C72F4D4-C6DC-4F6D-A7F7-8E9230FBE9B2}"/>
                  </a:ext>
                </a:extLst>
              </p:cNvPr>
              <p:cNvSpPr txBox="1"/>
              <p:nvPr/>
            </p:nvSpPr>
            <p:spPr>
              <a:xfrm>
                <a:off x="1172112" y="2874077"/>
                <a:ext cx="435122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다수의 빛 연산을 하나로 묶어 처리해주는</a:t>
                </a:r>
                <a:endParaRPr lang="ko-KR" altLang="en-US" sz="11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endParaRPr>
              </a:p>
            </p:txBody>
          </p:sp>
        </p:grp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B5943F2B-E4AB-4DE7-A987-BC0E3ABA0AF3}"/>
                </a:ext>
              </a:extLst>
            </p:cNvPr>
            <p:cNvGrpSpPr/>
            <p:nvPr/>
          </p:nvGrpSpPr>
          <p:grpSpPr>
            <a:xfrm>
              <a:off x="2202915" y="3710102"/>
              <a:ext cx="3505157" cy="830997"/>
              <a:chOff x="1172112" y="4016323"/>
              <a:chExt cx="3413617" cy="830997"/>
            </a:xfrm>
          </p:grpSpPr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F4D7AF89-9A84-4A4F-98D6-BF3C22E6C114}"/>
                  </a:ext>
                </a:extLst>
              </p:cNvPr>
              <p:cNvSpPr txBox="1"/>
              <p:nvPr/>
            </p:nvSpPr>
            <p:spPr>
              <a:xfrm>
                <a:off x="1172112" y="4385655"/>
                <a:ext cx="29278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400" dirty="0" err="1">
                    <a:solidFill>
                      <a:srgbClr val="3D91E4"/>
                    </a:solidFill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스키닝</a:t>
                </a:r>
                <a:r>
                  <a:rPr lang="ko-KR" altLang="en-US" sz="2400" dirty="0">
                    <a:solidFill>
                      <a:srgbClr val="3D91E4"/>
                    </a:solidFill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 애니메이션</a:t>
                </a:r>
                <a:endParaRPr lang="ko-KR" altLang="en-US" sz="1400" dirty="0">
                  <a:solidFill>
                    <a:srgbClr val="3D91E4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endParaRP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4169631-4895-459E-8FCB-7D2A0F9E1B7B}"/>
                  </a:ext>
                </a:extLst>
              </p:cNvPr>
              <p:cNvSpPr txBox="1"/>
              <p:nvPr/>
            </p:nvSpPr>
            <p:spPr>
              <a:xfrm>
                <a:off x="1172113" y="4016323"/>
                <a:ext cx="341361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자연스러운 움직임을 구사하는</a:t>
                </a:r>
                <a:endParaRPr lang="ko-KR" altLang="en-US" sz="11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endParaRPr>
              </a:p>
            </p:txBody>
          </p:sp>
        </p:grpSp>
        <p:cxnSp>
          <p:nvCxnSpPr>
            <p:cNvPr id="72" name="직선 연결선 71">
              <a:extLst>
                <a:ext uri="{FF2B5EF4-FFF2-40B4-BE49-F238E27FC236}">
                  <a16:creationId xmlns:a16="http://schemas.microsoft.com/office/drawing/2014/main" id="{5DB4FF68-1FC0-4F7B-B0B3-B28E613E9C49}"/>
                </a:ext>
              </a:extLst>
            </p:cNvPr>
            <p:cNvCxnSpPr>
              <a:cxnSpLocks/>
            </p:cNvCxnSpPr>
            <p:nvPr/>
          </p:nvCxnSpPr>
          <p:spPr>
            <a:xfrm>
              <a:off x="6876598" y="1604350"/>
              <a:ext cx="0" cy="446400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5C07C200-3B0C-4570-8698-DE4BD9ADD141}"/>
                </a:ext>
              </a:extLst>
            </p:cNvPr>
            <p:cNvGrpSpPr/>
            <p:nvPr/>
          </p:nvGrpSpPr>
          <p:grpSpPr>
            <a:xfrm>
              <a:off x="2202915" y="4698710"/>
              <a:ext cx="3261573" cy="828592"/>
              <a:chOff x="1172112" y="5158569"/>
              <a:chExt cx="3176395" cy="828592"/>
            </a:xfrm>
          </p:grpSpPr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673AA656-B7BD-4DE2-A1E8-31E71FC96D56}"/>
                  </a:ext>
                </a:extLst>
              </p:cNvPr>
              <p:cNvSpPr txBox="1"/>
              <p:nvPr/>
            </p:nvSpPr>
            <p:spPr>
              <a:xfrm>
                <a:off x="1172112" y="5525496"/>
                <a:ext cx="253208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400" dirty="0">
                    <a:solidFill>
                      <a:srgbClr val="3D91E4"/>
                    </a:solidFill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Terrain LOD</a:t>
                </a:r>
                <a:endParaRPr lang="ko-KR" altLang="en-US" sz="1400" dirty="0">
                  <a:solidFill>
                    <a:srgbClr val="3D91E4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endParaRPr>
              </a:p>
            </p:txBody>
          </p: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E45BB8F9-A142-4972-8057-41333ED9D994}"/>
                  </a:ext>
                </a:extLst>
              </p:cNvPr>
              <p:cNvSpPr txBox="1"/>
              <p:nvPr/>
            </p:nvSpPr>
            <p:spPr>
              <a:xfrm>
                <a:off x="1172113" y="5158569"/>
                <a:ext cx="317639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넓은 지형을 관리하기 위한</a:t>
                </a:r>
                <a:endParaRPr lang="ko-KR" altLang="en-US" sz="11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endParaRPr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5FA602B-C65F-4262-A5D0-6797337828A0}"/>
                </a:ext>
              </a:extLst>
            </p:cNvPr>
            <p:cNvSpPr txBox="1"/>
            <p:nvPr/>
          </p:nvSpPr>
          <p:spPr>
            <a:xfrm>
              <a:off x="7447694" y="3710102"/>
              <a:ext cx="301481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solidFill>
                    <a:srgbClr val="3D91E4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NPC</a:t>
              </a:r>
              <a:r>
                <a:rPr lang="ko-KR" altLang="en-US" sz="2400" dirty="0">
                  <a:solidFill>
                    <a:srgbClr val="3D91E4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행동 패턴 구현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DADB556-E4D9-4980-BBC9-9909EC7099EE}"/>
                </a:ext>
              </a:extLst>
            </p:cNvPr>
            <p:cNvSpPr txBox="1"/>
            <p:nvPr/>
          </p:nvSpPr>
          <p:spPr>
            <a:xfrm>
              <a:off x="7447694" y="4329405"/>
              <a:ext cx="152081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solidFill>
                    <a:srgbClr val="3D91E4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DB </a:t>
              </a:r>
              <a:r>
                <a:rPr lang="ko-KR" altLang="en-US" sz="2400" dirty="0">
                  <a:solidFill>
                    <a:srgbClr val="3D91E4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연동</a:t>
              </a:r>
            </a:p>
          </p:txBody>
        </p: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870E36FA-BEFD-48D7-885B-25EAACD66FE5}"/>
                </a:ext>
              </a:extLst>
            </p:cNvPr>
            <p:cNvGrpSpPr/>
            <p:nvPr/>
          </p:nvGrpSpPr>
          <p:grpSpPr>
            <a:xfrm>
              <a:off x="7441631" y="1729041"/>
              <a:ext cx="3316717" cy="830997"/>
              <a:chOff x="6937783" y="1727839"/>
              <a:chExt cx="3252235" cy="830997"/>
            </a:xfrm>
          </p:grpSpPr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75695F5-768E-424C-885C-827C12062C18}"/>
                  </a:ext>
                </a:extLst>
              </p:cNvPr>
              <p:cNvSpPr txBox="1"/>
              <p:nvPr/>
            </p:nvSpPr>
            <p:spPr>
              <a:xfrm>
                <a:off x="6937784" y="2097171"/>
                <a:ext cx="325223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400" dirty="0">
                    <a:solidFill>
                      <a:srgbClr val="3D91E4"/>
                    </a:solidFill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IOCP </a:t>
                </a:r>
                <a:r>
                  <a:rPr lang="ko-KR" altLang="en-US" sz="2400" dirty="0">
                    <a:solidFill>
                      <a:srgbClr val="3D91E4"/>
                    </a:solidFill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사용한 서버 구현 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4079BF7-78DF-4562-8600-4FF32D35FFCF}"/>
                  </a:ext>
                </a:extLst>
              </p:cNvPr>
              <p:cNvSpPr txBox="1"/>
              <p:nvPr/>
            </p:nvSpPr>
            <p:spPr>
              <a:xfrm>
                <a:off x="6937783" y="1727839"/>
                <a:ext cx="318174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효율적인 비동기 접속을 위한</a:t>
                </a:r>
                <a:endParaRPr lang="ko-KR" altLang="en-US" sz="11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endParaRPr>
              </a:p>
            </p:txBody>
          </p:sp>
        </p:grp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098D004F-13EA-433F-AECF-DC68152D03B7}"/>
                </a:ext>
              </a:extLst>
            </p:cNvPr>
            <p:cNvGrpSpPr/>
            <p:nvPr/>
          </p:nvGrpSpPr>
          <p:grpSpPr>
            <a:xfrm>
              <a:off x="7439254" y="2719063"/>
              <a:ext cx="3487357" cy="833401"/>
              <a:chOff x="6937783" y="2874077"/>
              <a:chExt cx="3419557" cy="833401"/>
            </a:xfrm>
          </p:grpSpPr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F90C491-B45C-45A6-9593-5FDBF6D6C84A}"/>
                  </a:ext>
                </a:extLst>
              </p:cNvPr>
              <p:cNvSpPr txBox="1"/>
              <p:nvPr/>
            </p:nvSpPr>
            <p:spPr>
              <a:xfrm>
                <a:off x="6940163" y="3245813"/>
                <a:ext cx="303679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400" dirty="0">
                    <a:solidFill>
                      <a:srgbClr val="3D91E4"/>
                    </a:solidFill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오브젝트 충돌 체크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1E3B480-1066-4E64-B476-B41241FC77B3}"/>
                  </a:ext>
                </a:extLst>
              </p:cNvPr>
              <p:cNvSpPr txBox="1"/>
              <p:nvPr/>
            </p:nvSpPr>
            <p:spPr>
              <a:xfrm>
                <a:off x="6937783" y="2874077"/>
                <a:ext cx="341955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OBB </a:t>
                </a:r>
                <a:r>
                  <a:rPr lang="ko-KR" altLang="en-US" dirty="0"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충돌체크를 이용한 세밀한</a:t>
                </a:r>
                <a:endParaRPr lang="ko-KR" altLang="en-US" sz="11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089863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10005</TotalTime>
  <Words>677</Words>
  <Application>Microsoft Office PowerPoint</Application>
  <PresentationFormat>와이드스크린</PresentationFormat>
  <Paragraphs>191</Paragraphs>
  <Slides>16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2" baseType="lpstr">
      <vt:lpstr>맑은 고딕</vt:lpstr>
      <vt:lpstr>Arial</vt:lpstr>
      <vt:lpstr>배달의민족 도현</vt:lpstr>
      <vt:lpstr>배달의민족 한나체 Pro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졸작</dc:title>
  <dc:creator>김 지웅</dc:creator>
  <cp:lastModifiedBy>김지웅(2015180007)</cp:lastModifiedBy>
  <cp:revision>254</cp:revision>
  <dcterms:created xsi:type="dcterms:W3CDTF">2020-09-23T03:32:53Z</dcterms:created>
  <dcterms:modified xsi:type="dcterms:W3CDTF">2020-11-29T15:08:54Z</dcterms:modified>
</cp:coreProperties>
</file>